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  <p:sldMasterId id="2147483676" r:id="rId3"/>
  </p:sldMasterIdLst>
  <p:notesMasterIdLst>
    <p:notesMasterId r:id="rId51"/>
  </p:notesMasterIdLst>
  <p:sldIdLst>
    <p:sldId id="306" r:id="rId4"/>
    <p:sldId id="257" r:id="rId5"/>
    <p:sldId id="307" r:id="rId6"/>
    <p:sldId id="259" r:id="rId7"/>
    <p:sldId id="260" r:id="rId8"/>
    <p:sldId id="261" r:id="rId9"/>
    <p:sldId id="262" r:id="rId10"/>
    <p:sldId id="263" r:id="rId11"/>
    <p:sldId id="264" r:id="rId12"/>
    <p:sldId id="355" r:id="rId13"/>
    <p:sldId id="265" r:id="rId14"/>
    <p:sldId id="266" r:id="rId15"/>
    <p:sldId id="356" r:id="rId16"/>
    <p:sldId id="268" r:id="rId17"/>
    <p:sldId id="271" r:id="rId18"/>
    <p:sldId id="272" r:id="rId19"/>
    <p:sldId id="273" r:id="rId20"/>
    <p:sldId id="274" r:id="rId21"/>
    <p:sldId id="275" r:id="rId22"/>
    <p:sldId id="353" r:id="rId23"/>
    <p:sldId id="276" r:id="rId24"/>
    <p:sldId id="277" r:id="rId25"/>
    <p:sldId id="278" r:id="rId26"/>
    <p:sldId id="279" r:id="rId27"/>
    <p:sldId id="280" r:id="rId28"/>
    <p:sldId id="352" r:id="rId29"/>
    <p:sldId id="283" r:id="rId30"/>
    <p:sldId id="282" r:id="rId31"/>
    <p:sldId id="281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302" r:id="rId46"/>
    <p:sldId id="354" r:id="rId47"/>
    <p:sldId id="303" r:id="rId48"/>
    <p:sldId id="304" r:id="rId49"/>
    <p:sldId id="308" r:id="rId50"/>
  </p:sldIdLst>
  <p:sldSz cx="12192000" cy="6858000"/>
  <p:notesSz cx="6858000" cy="9144000"/>
  <p:embeddedFontLst>
    <p:embeddedFont>
      <p:font typeface="Roboto" panose="02000000000000000000" pitchFamily="2" charset="0"/>
      <p:regular r:id="rId52"/>
    </p:embeddedFont>
    <p:embeddedFont>
      <p:font typeface="微软雅黑" panose="020B0503020204020204" pitchFamily="34" charset="-122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3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498" y="-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2.fntdata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38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298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792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Shape 3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Shape 4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Shape 4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 panose="020B0604020202020204"/>
              <a:buNone/>
            </a:pPr>
            <a:endParaRPr sz="11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6935"/>
            </a:lvl1pPr>
            <a:lvl2pPr lvl="1" algn="ctr" rtl="0">
              <a:spcBef>
                <a:spcPts val="0"/>
              </a:spcBef>
              <a:buSzPct val="100000"/>
              <a:defRPr sz="6935"/>
            </a:lvl2pPr>
            <a:lvl3pPr lvl="2" algn="ctr" rtl="0">
              <a:spcBef>
                <a:spcPts val="0"/>
              </a:spcBef>
              <a:buSzPct val="100000"/>
              <a:defRPr sz="6935"/>
            </a:lvl3pPr>
            <a:lvl4pPr lvl="3" algn="ctr" rtl="0">
              <a:spcBef>
                <a:spcPts val="0"/>
              </a:spcBef>
              <a:buSzPct val="100000"/>
              <a:defRPr sz="6935"/>
            </a:lvl4pPr>
            <a:lvl5pPr lvl="4" algn="ctr" rtl="0">
              <a:spcBef>
                <a:spcPts val="0"/>
              </a:spcBef>
              <a:buSzPct val="100000"/>
              <a:defRPr sz="6935"/>
            </a:lvl5pPr>
            <a:lvl6pPr lvl="5" algn="ctr" rtl="0">
              <a:spcBef>
                <a:spcPts val="0"/>
              </a:spcBef>
              <a:buSzPct val="100000"/>
              <a:defRPr sz="6935"/>
            </a:lvl6pPr>
            <a:lvl7pPr lvl="6" algn="ctr" rtl="0">
              <a:spcBef>
                <a:spcPts val="0"/>
              </a:spcBef>
              <a:buSzPct val="100000"/>
              <a:defRPr sz="6935"/>
            </a:lvl7pPr>
            <a:lvl8pPr lvl="7" algn="ctr" rtl="0">
              <a:spcBef>
                <a:spcPts val="0"/>
              </a:spcBef>
              <a:buSzPct val="100000"/>
              <a:defRPr sz="6935"/>
            </a:lvl8pPr>
            <a:lvl9pPr lvl="8" algn="ctr" rtl="0">
              <a:spcBef>
                <a:spcPts val="0"/>
              </a:spcBef>
              <a:buSzPct val="100000"/>
              <a:defRPr sz="6935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35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6000"/>
            </a:lvl1pPr>
            <a:lvl2pPr lvl="1" algn="ctr" rtl="0">
              <a:spcBef>
                <a:spcPts val="0"/>
              </a:spcBef>
              <a:buSzPct val="100000"/>
              <a:defRPr sz="16000"/>
            </a:lvl2pPr>
            <a:lvl3pPr lvl="2" algn="ctr" rtl="0">
              <a:spcBef>
                <a:spcPts val="0"/>
              </a:spcBef>
              <a:buSzPct val="100000"/>
              <a:defRPr sz="16000"/>
            </a:lvl3pPr>
            <a:lvl4pPr lvl="3" algn="ctr" rtl="0">
              <a:spcBef>
                <a:spcPts val="0"/>
              </a:spcBef>
              <a:buSzPct val="100000"/>
              <a:defRPr sz="16000"/>
            </a:lvl4pPr>
            <a:lvl5pPr lvl="4" algn="ctr" rtl="0">
              <a:spcBef>
                <a:spcPts val="0"/>
              </a:spcBef>
              <a:buSzPct val="100000"/>
              <a:defRPr sz="16000"/>
            </a:lvl5pPr>
            <a:lvl6pPr lvl="5" algn="ctr" rtl="0">
              <a:spcBef>
                <a:spcPts val="0"/>
              </a:spcBef>
              <a:buSzPct val="100000"/>
              <a:defRPr sz="16000"/>
            </a:lvl6pPr>
            <a:lvl7pPr lvl="6" algn="ctr" rtl="0">
              <a:spcBef>
                <a:spcPts val="0"/>
              </a:spcBef>
              <a:buSzPct val="100000"/>
              <a:defRPr sz="16000"/>
            </a:lvl7pPr>
            <a:lvl8pPr lvl="7" algn="ctr" rtl="0">
              <a:spcBef>
                <a:spcPts val="0"/>
              </a:spcBef>
              <a:buSzPct val="100000"/>
              <a:defRPr sz="16000"/>
            </a:lvl8pPr>
            <a:lvl9pPr lvl="8" algn="ctr" rtl="0">
              <a:spcBef>
                <a:spcPts val="0"/>
              </a:spcBef>
              <a:buSzPct val="100000"/>
              <a:defRPr sz="16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1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-16167" y="10052"/>
            <a:ext cx="12192000" cy="151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4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22300" y="1657700"/>
            <a:ext cx="10786800" cy="43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2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54" name="Shape 54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 descr="logo_lockup_google_developers_horizontal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78408" y="305183"/>
            <a:ext cx="3013600" cy="8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Shape 5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7192" y="6148532"/>
            <a:ext cx="1735139" cy="586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Blue">
    <p:bg>
      <p:bgPr>
        <a:solidFill>
          <a:srgbClr val="4285F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flipH="1">
            <a:off x="4600463" y="1023933"/>
            <a:ext cx="7591600" cy="5834000"/>
          </a:xfrm>
          <a:prstGeom prst="rtTriangle">
            <a:avLst/>
          </a:prstGeom>
          <a:solidFill>
            <a:srgbClr val="7BAAF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10579600" y="291700"/>
            <a:ext cx="1612400" cy="40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 panose="02000000000000000000"/>
              <a:buNone/>
            </a:pPr>
            <a:r>
              <a:rPr lang="en-GB" sz="8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Proprietary + Confidential</a:t>
            </a:r>
          </a:p>
        </p:txBody>
      </p:sp>
      <p:sp>
        <p:nvSpPr>
          <p:cNvPr id="64" name="Shape 64"/>
          <p:cNvSpPr/>
          <p:nvPr/>
        </p:nvSpPr>
        <p:spPr>
          <a:xfrm rot="10800000">
            <a:off x="4351665" y="0"/>
            <a:ext cx="7840400" cy="3993200"/>
          </a:xfrm>
          <a:prstGeom prst="rtTriangle">
            <a:avLst/>
          </a:prstGeom>
          <a:solidFill>
            <a:srgbClr val="3367D6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234967" y="989700"/>
            <a:ext cx="10962800" cy="135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48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66" name="Shape 6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582900" y="5549700"/>
            <a:ext cx="2535432" cy="85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ayout 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2320251"/>
            <a:ext cx="12192000" cy="151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4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22300" y="1657700"/>
            <a:ext cx="10786800" cy="43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2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71" name="Shape 71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5799543"/>
            <a:ext cx="1885600" cy="12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1">
    <p:bg>
      <p:bgPr>
        <a:solidFill>
          <a:srgbClr val="FFFFF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-16167" y="10052"/>
            <a:ext cx="12192000" cy="151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4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22300" y="1657700"/>
            <a:ext cx="10786800" cy="43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2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logo_lockup_google_developers_horizontal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78408" y="305183"/>
            <a:ext cx="3013600" cy="8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7192" y="6148532"/>
            <a:ext cx="1735139" cy="586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Gray Foot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 flipH="1">
            <a:off x="84665" y="6157000"/>
            <a:ext cx="12141600" cy="73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168" y="0"/>
                </a:lnTo>
                <a:lnTo>
                  <a:pt x="120000" y="68165"/>
                </a:lnTo>
                <a:lnTo>
                  <a:pt x="119832" y="113092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82" name="Shape 82"/>
          <p:cNvSpPr/>
          <p:nvPr/>
        </p:nvSpPr>
        <p:spPr>
          <a:xfrm flipH="1">
            <a:off x="-16600" y="6249109"/>
            <a:ext cx="6359600" cy="63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7227"/>
                </a:moveTo>
                <a:lnTo>
                  <a:pt x="120000" y="0"/>
                </a:lnTo>
                <a:lnTo>
                  <a:pt x="119904" y="12000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22800" y="696500"/>
            <a:ext cx="8818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84" name="Shape 84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Blu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Yellow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Gree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Tit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222800" y="696500"/>
            <a:ext cx="8818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y Footer - Title &amp; Bod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 flipH="1">
            <a:off x="34263" y="6157000"/>
            <a:ext cx="12192000" cy="73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168" y="0"/>
                </a:lnTo>
                <a:lnTo>
                  <a:pt x="120000" y="68165"/>
                </a:lnTo>
                <a:lnTo>
                  <a:pt x="119832" y="113092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102" name="Shape 102"/>
          <p:cNvSpPr/>
          <p:nvPr/>
        </p:nvSpPr>
        <p:spPr>
          <a:xfrm flipH="1">
            <a:off x="-16600" y="6249109"/>
            <a:ext cx="6359600" cy="63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7227"/>
                </a:moveTo>
                <a:lnTo>
                  <a:pt x="120000" y="0"/>
                </a:lnTo>
                <a:lnTo>
                  <a:pt x="119904" y="12000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22800" y="696500"/>
            <a:ext cx="8818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234967" y="1741167"/>
            <a:ext cx="6993200" cy="34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●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○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■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●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○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■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●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○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■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Blue &amp; 3 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252233" y="3254833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3"/>
          </p:nvPr>
        </p:nvSpPr>
        <p:spPr>
          <a:xfrm>
            <a:off x="264233" y="4600033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Red &amp; 1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Yellow &amp; 1 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Green &amp; 1 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Blue">
    <p:bg>
      <p:bgPr>
        <a:solidFill>
          <a:srgbClr val="4285F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 flipH="1">
            <a:off x="4600463" y="1023933"/>
            <a:ext cx="7591600" cy="5834000"/>
          </a:xfrm>
          <a:prstGeom prst="rtTriangle">
            <a:avLst/>
          </a:prstGeom>
          <a:solidFill>
            <a:srgbClr val="7BAAF7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3" name="Shape 63"/>
          <p:cNvSpPr txBox="1"/>
          <p:nvPr/>
        </p:nvSpPr>
        <p:spPr>
          <a:xfrm>
            <a:off x="10579600" y="291700"/>
            <a:ext cx="1612400" cy="40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 panose="02000000000000000000"/>
              <a:buNone/>
            </a:pPr>
            <a:r>
              <a:rPr lang="en-GB" sz="8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Proprietary + Confidential</a:t>
            </a:r>
          </a:p>
        </p:txBody>
      </p:sp>
      <p:sp>
        <p:nvSpPr>
          <p:cNvPr id="64" name="Shape 64"/>
          <p:cNvSpPr/>
          <p:nvPr/>
        </p:nvSpPr>
        <p:spPr>
          <a:xfrm rot="10800000">
            <a:off x="4351665" y="0"/>
            <a:ext cx="7840400" cy="3993200"/>
          </a:xfrm>
          <a:prstGeom prst="rtTriangle">
            <a:avLst/>
          </a:prstGeom>
          <a:solidFill>
            <a:srgbClr val="3367D6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234967" y="989700"/>
            <a:ext cx="10962800" cy="135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48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algn="ctr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66" name="Shape 66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582900" y="5549700"/>
            <a:ext cx="2535432" cy="85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ayout 1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0" y="2320251"/>
            <a:ext cx="12192000" cy="151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4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22300" y="1657700"/>
            <a:ext cx="10786800" cy="43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2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71" name="Shape 71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0" y="5799543"/>
            <a:ext cx="1885600" cy="12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1">
    <p:bg>
      <p:bgPr>
        <a:solidFill>
          <a:srgbClr val="FFFFF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-16167" y="10052"/>
            <a:ext cx="12192000" cy="151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4800" b="0" i="0" u="none" strike="noStrike" cap="none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22300" y="1657700"/>
            <a:ext cx="10786800" cy="436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2400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rgbClr val="999999"/>
              </a:buClr>
              <a:buFont typeface="Arial" panose="020B0604020202020204"/>
              <a:buNone/>
              <a:defRPr sz="1865" b="0" i="0" u="none" strike="noStrike" cap="none">
                <a:solidFill>
                  <a:srgbClr val="999999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 descr="logo_lockup_google_developers_horizontal.png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178408" y="305183"/>
            <a:ext cx="3013600" cy="8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77192" y="6148532"/>
            <a:ext cx="1735139" cy="586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Gray Foot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 flipH="1">
            <a:off x="84665" y="6157000"/>
            <a:ext cx="12141600" cy="73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168" y="0"/>
                </a:lnTo>
                <a:lnTo>
                  <a:pt x="120000" y="68165"/>
                </a:lnTo>
                <a:lnTo>
                  <a:pt x="119832" y="113092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82" name="Shape 82"/>
          <p:cNvSpPr/>
          <p:nvPr/>
        </p:nvSpPr>
        <p:spPr>
          <a:xfrm flipH="1">
            <a:off x="-16600" y="6249109"/>
            <a:ext cx="6359600" cy="63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7227"/>
                </a:moveTo>
                <a:lnTo>
                  <a:pt x="120000" y="0"/>
                </a:lnTo>
                <a:lnTo>
                  <a:pt x="119904" y="12000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22800" y="696500"/>
            <a:ext cx="8818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84" name="Shape 84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Blu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Roboto" panose="02000000000000000000"/>
              <a:buNone/>
              <a:defRPr sz="4800">
                <a:solidFill>
                  <a:schemeClr val="accen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Yellow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Gree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Titl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222800" y="696500"/>
            <a:ext cx="8818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ay Footer - Title &amp; Bod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 flipH="1">
            <a:off x="34263" y="6157000"/>
            <a:ext cx="12192000" cy="731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20000"/>
                </a:moveTo>
                <a:lnTo>
                  <a:pt x="168" y="0"/>
                </a:lnTo>
                <a:lnTo>
                  <a:pt x="120000" y="68165"/>
                </a:lnTo>
                <a:lnTo>
                  <a:pt x="119832" y="113092"/>
                </a:lnTo>
                <a:close/>
              </a:path>
            </a:pathLst>
          </a:custGeom>
          <a:solidFill>
            <a:srgbClr val="666666"/>
          </a:solidFill>
          <a:ln>
            <a:noFill/>
          </a:ln>
        </p:spPr>
      </p:sp>
      <p:sp>
        <p:nvSpPr>
          <p:cNvPr id="102" name="Shape 102"/>
          <p:cNvSpPr/>
          <p:nvPr/>
        </p:nvSpPr>
        <p:spPr>
          <a:xfrm flipH="1">
            <a:off x="-16600" y="6249109"/>
            <a:ext cx="6359600" cy="632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117227"/>
                </a:moveTo>
                <a:lnTo>
                  <a:pt x="120000" y="0"/>
                </a:lnTo>
                <a:lnTo>
                  <a:pt x="119904" y="120000"/>
                </a:lnTo>
                <a:close/>
              </a:path>
            </a:pathLst>
          </a:custGeom>
          <a:solidFill>
            <a:srgbClr val="999999"/>
          </a:solidFill>
          <a:ln>
            <a:noFill/>
          </a:ln>
        </p:spPr>
      </p: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222800" y="696500"/>
            <a:ext cx="8818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234967" y="1741167"/>
            <a:ext cx="6993200" cy="347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●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○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■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●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○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■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●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○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236855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0000"/>
              <a:buFont typeface="Roboto" panose="02000000000000000000"/>
              <a:buChar char="■"/>
              <a:defRPr sz="1865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pic>
        <p:nvPicPr>
          <p:cNvPr id="105" name="Shape 105"/>
          <p:cNvPicPr preferRelativeResize="0"/>
          <p:nvPr/>
        </p:nvPicPr>
        <p:blipFill rotWithShape="1">
          <a:blip r:embed="rId2"/>
          <a:srcRect l="13054" t="26099" r="8069" b="27328"/>
          <a:stretch>
            <a:fillRect/>
          </a:stretch>
        </p:blipFill>
        <p:spPr>
          <a:xfrm>
            <a:off x="253463" y="6410392"/>
            <a:ext cx="829200" cy="3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Blue &amp; 3 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252233" y="3254833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3"/>
          </p:nvPr>
        </p:nvSpPr>
        <p:spPr>
          <a:xfrm>
            <a:off x="264233" y="4600033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Red &amp; 1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EA433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Yellow &amp; 1 Text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FBBC05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Color Green &amp; 1 Tex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/>
        </p:nvSpPr>
        <p:spPr>
          <a:xfrm>
            <a:off x="5882233" y="0"/>
            <a:ext cx="6309600" cy="6858000"/>
          </a:xfrm>
          <a:prstGeom prst="rect">
            <a:avLst/>
          </a:prstGeom>
          <a:solidFill>
            <a:srgbClr val="34A853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buNone/>
            </a:pPr>
            <a:endParaRPr sz="1865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222800" y="696500"/>
            <a:ext cx="51904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Roboto" panose="02000000000000000000"/>
              <a:buNone/>
              <a:defRPr sz="3465" b="0" i="0" u="none" strike="noStrike" cap="none">
                <a:solidFill>
                  <a:srgbClr val="666666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240200" y="2053800"/>
            <a:ext cx="4420000" cy="114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Roboto" panose="02000000000000000000"/>
              <a:buNone/>
              <a:defRPr sz="1600" b="0" i="0" u="none" strike="noStrike" cap="none">
                <a:solidFill>
                  <a:schemeClr val="accen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>
            <a:endParaRPr/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/>
          <a:srcRect l="10761" t="26564" r="10800" b="27452"/>
          <a:stretch>
            <a:fillRect/>
          </a:stretch>
        </p:blipFill>
        <p:spPr>
          <a:xfrm>
            <a:off x="234963" y="6423223"/>
            <a:ext cx="801200" cy="3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5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5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3200"/>
            </a:lvl1pPr>
            <a:lvl2pPr lvl="1" rtl="0">
              <a:spcBef>
                <a:spcPts val="0"/>
              </a:spcBef>
              <a:buSzPct val="100000"/>
              <a:defRPr sz="3200"/>
            </a:lvl2pPr>
            <a:lvl3pPr lvl="2" rtl="0">
              <a:spcBef>
                <a:spcPts val="0"/>
              </a:spcBef>
              <a:buSzPct val="100000"/>
              <a:defRPr sz="3200"/>
            </a:lvl3pPr>
            <a:lvl4pPr lvl="3" rtl="0">
              <a:spcBef>
                <a:spcPts val="0"/>
              </a:spcBef>
              <a:buSzPct val="100000"/>
              <a:defRPr sz="3200"/>
            </a:lvl4pPr>
            <a:lvl5pPr lvl="4" rtl="0">
              <a:spcBef>
                <a:spcPts val="0"/>
              </a:spcBef>
              <a:buSzPct val="100000"/>
              <a:defRPr sz="3200"/>
            </a:lvl5pPr>
            <a:lvl6pPr lvl="5" rtl="0">
              <a:spcBef>
                <a:spcPts val="0"/>
              </a:spcBef>
              <a:buSzPct val="100000"/>
              <a:defRPr sz="3200"/>
            </a:lvl6pPr>
            <a:lvl7pPr lvl="6" rtl="0">
              <a:spcBef>
                <a:spcPts val="0"/>
              </a:spcBef>
              <a:buSzPct val="100000"/>
              <a:defRPr sz="3200"/>
            </a:lvl7pPr>
            <a:lvl8pPr lvl="7" rtl="0">
              <a:spcBef>
                <a:spcPts val="0"/>
              </a:spcBef>
              <a:buSzPct val="100000"/>
              <a:defRPr sz="3200"/>
            </a:lvl8pPr>
            <a:lvl9pPr lvl="8" rtl="0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6400"/>
            </a:lvl1pPr>
            <a:lvl2pPr lvl="1" rtl="0">
              <a:spcBef>
                <a:spcPts val="0"/>
              </a:spcBef>
              <a:buSzPct val="100000"/>
              <a:defRPr sz="6400"/>
            </a:lvl2pPr>
            <a:lvl3pPr lvl="2" rtl="0">
              <a:spcBef>
                <a:spcPts val="0"/>
              </a:spcBef>
              <a:buSzPct val="100000"/>
              <a:defRPr sz="6400"/>
            </a:lvl3pPr>
            <a:lvl4pPr lvl="3" rtl="0">
              <a:spcBef>
                <a:spcPts val="0"/>
              </a:spcBef>
              <a:buSzPct val="100000"/>
              <a:defRPr sz="6400"/>
            </a:lvl4pPr>
            <a:lvl5pPr lvl="4" rtl="0">
              <a:spcBef>
                <a:spcPts val="0"/>
              </a:spcBef>
              <a:buSzPct val="100000"/>
              <a:defRPr sz="6400"/>
            </a:lvl5pPr>
            <a:lvl6pPr lvl="5" rtl="0">
              <a:spcBef>
                <a:spcPts val="0"/>
              </a:spcBef>
              <a:buSzPct val="100000"/>
              <a:defRPr sz="6400"/>
            </a:lvl6pPr>
            <a:lvl7pPr lvl="6" rtl="0">
              <a:spcBef>
                <a:spcPts val="0"/>
              </a:spcBef>
              <a:buSzPct val="100000"/>
              <a:defRPr sz="6400"/>
            </a:lvl7pPr>
            <a:lvl8pPr lvl="7" rtl="0">
              <a:spcBef>
                <a:spcPts val="0"/>
              </a:spcBef>
              <a:buSzPct val="100000"/>
              <a:defRPr sz="6400"/>
            </a:lvl8pPr>
            <a:lvl9pPr lvl="8" rtl="0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65"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600"/>
            </a:lvl1pPr>
            <a:lvl2pPr lvl="1" algn="ctr" rtl="0">
              <a:spcBef>
                <a:spcPts val="0"/>
              </a:spcBef>
              <a:buSzPct val="100000"/>
              <a:defRPr sz="5600"/>
            </a:lvl2pPr>
            <a:lvl3pPr lvl="2" algn="ctr" rtl="0">
              <a:spcBef>
                <a:spcPts val="0"/>
              </a:spcBef>
              <a:buSzPct val="100000"/>
              <a:defRPr sz="5600"/>
            </a:lvl3pPr>
            <a:lvl4pPr lvl="3" algn="ctr" rtl="0">
              <a:spcBef>
                <a:spcPts val="0"/>
              </a:spcBef>
              <a:buSzPct val="100000"/>
              <a:defRPr sz="5600"/>
            </a:lvl4pPr>
            <a:lvl5pPr lvl="4" algn="ctr" rtl="0">
              <a:spcBef>
                <a:spcPts val="0"/>
              </a:spcBef>
              <a:buSzPct val="100000"/>
              <a:defRPr sz="5600"/>
            </a:lvl5pPr>
            <a:lvl6pPr lvl="5" algn="ctr" rtl="0">
              <a:spcBef>
                <a:spcPts val="0"/>
              </a:spcBef>
              <a:buSzPct val="100000"/>
              <a:defRPr sz="5600"/>
            </a:lvl6pPr>
            <a:lvl7pPr lvl="6" algn="ctr" rtl="0">
              <a:spcBef>
                <a:spcPts val="0"/>
              </a:spcBef>
              <a:buSzPct val="100000"/>
              <a:defRPr sz="5600"/>
            </a:lvl7pPr>
            <a:lvl8pPr lvl="7" algn="ctr" rtl="0">
              <a:spcBef>
                <a:spcPts val="0"/>
              </a:spcBef>
              <a:buSzPct val="100000"/>
              <a:defRPr sz="5600"/>
            </a:lvl8pPr>
            <a:lvl9pPr lvl="8" algn="ctr" rtl="0">
              <a:spcBef>
                <a:spcPts val="0"/>
              </a:spcBef>
              <a:buSzPct val="100000"/>
              <a:defRPr sz="56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735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2400">
                <a:solidFill>
                  <a:schemeClr val="dk2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</a:rPr>
              <a:t>‹#›</a:t>
            </a:fld>
            <a:endParaRPr lang="en-GB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629200" y="899700"/>
            <a:ext cx="10962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4800" b="0" i="0" u="none" strike="noStrike" cap="none">
                <a:solidFill>
                  <a:schemeClr val="accen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29200" y="2029567"/>
            <a:ext cx="10962800" cy="37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24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 panose="020B0604020202020204"/>
              <a:buNone/>
            </a:pPr>
            <a:fld id="{00000000-1234-1234-1234-123412341234}" type="slidenum">
              <a:rPr lang="en-GB" sz="10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GB" sz="1000" b="0" i="0" u="none" strike="noStrike" cap="none">
              <a:solidFill>
                <a:schemeClr val="accen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629200" y="899700"/>
            <a:ext cx="10962800" cy="100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Font typeface="Arial" panose="020B0604020202020204"/>
              <a:buNone/>
              <a:defRPr sz="4800" b="0" i="0" u="none" strike="noStrike" cap="none">
                <a:solidFill>
                  <a:schemeClr val="accent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2pPr>
            <a:lvl3pPr lvl="2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3pPr>
            <a:lvl4pPr lvl="3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4pPr>
            <a:lvl5pPr lvl="4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5pPr>
            <a:lvl6pPr lvl="5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6pPr>
            <a:lvl7pPr lvl="6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7pPr>
            <a:lvl8pPr lvl="7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8pPr>
            <a:lvl9pPr lvl="8" indent="0" rtl="0">
              <a:spcBef>
                <a:spcPts val="0"/>
              </a:spcBef>
              <a:buClr>
                <a:schemeClr val="accent2"/>
              </a:buClr>
              <a:buFont typeface="Arial" panose="020B0604020202020204"/>
              <a:buNone/>
              <a:defRPr sz="4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29200" y="2029567"/>
            <a:ext cx="10962800" cy="37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24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609600" marR="0" lvl="1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219200" marR="0" lvl="2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438400" marR="0" lvl="4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3048000" marR="0" lvl="5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657600" marR="0" lvl="6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4267200" marR="0" lvl="7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876800" marR="0" lvl="8" indent="0" algn="l" rtl="0">
              <a:lnSpc>
                <a:spcPct val="115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Font typeface="Arial" panose="020B0604020202020204"/>
              <a:buNone/>
              <a:defRPr sz="1865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Arial" panose="020B0604020202020204"/>
              <a:buNone/>
            </a:pPr>
            <a:fld id="{00000000-1234-1234-1234-123412341234}" type="slidenum">
              <a:rPr lang="en-GB" sz="1000" b="0" i="0" u="none" strike="noStrike" cap="none">
                <a:solidFill>
                  <a:schemeClr val="accen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lang="en-GB" sz="1000" b="0" i="0" u="none" strike="noStrike" cap="none">
              <a:solidFill>
                <a:schemeClr val="accen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865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git.oschina.net/mumu-osc/NiceFish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dern-javascript/angular2-data-flow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manekinekko/angular2-dependencies-graph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cn/docs/ts/latest/cookbook/ngmodule-faq.html%0d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vsavkin.com/dependency-injection-in-angular-1-and-angular-2-d69589979c18#.3ptlx48zf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y.oschina.net/mumu/blog/775695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thoughtram.io/angular/2016/02/22/angular-2-change-detection-explained.html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pascalprecht.github.io/slides/angular-2-change-detection-explained/#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alor-software/ng2-bootstrap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ionic.io/" TargetMode="External"/><Relationship Id="rId5" Type="http://schemas.openxmlformats.org/officeDocument/2006/relationships/hyperlink" Target="https://github.com/angular/material2" TargetMode="External"/><Relationship Id="rId4" Type="http://schemas.openxmlformats.org/officeDocument/2006/relationships/hyperlink" Target="http://www.primefaces.org/primeng/#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angular/material2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primefaces.org/primeng/#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valor-software/ng2-bootstrap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it.oschina.net/mumu-osc/NiceFish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my.oschina.net/mumu/blog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i.youku.com/i/UMzI1MjQ0MDgw/videos?spm=a2hzp.8253876.0.0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gular/angular-cli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hyperlink" Target="https://www.youtube.com/watch?v=uBRK6cTr4Vk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6D2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5347423" y="1047812"/>
            <a:ext cx="6524000" cy="1486800"/>
          </a:xfrm>
          <a:prstGeom prst="rect">
            <a:avLst/>
          </a:prstGeom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25000"/>
              <a:buFont typeface="Arial" panose="020B0604020202020204"/>
              <a:buNone/>
            </a:pPr>
            <a:r>
              <a:rPr lang="en-GB" sz="3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Angular</a:t>
            </a:r>
            <a:r>
              <a:rPr lang="zh-CN" altLang="en-US" sz="3000" b="1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入门分享</a:t>
            </a:r>
            <a:endParaRPr lang="en-GB" sz="3000" b="1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5347423" y="2678122"/>
            <a:ext cx="6524000" cy="599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zh-CN" altLang="en-US" sz="2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第一节：</a:t>
            </a:r>
            <a:r>
              <a:rPr lang="en-US" altLang="zh-CN" sz="2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小时快速上手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5347423" y="3398345"/>
            <a:ext cx="6524000" cy="599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 panose="020B0604020202020204"/>
              <a:buNone/>
            </a:pPr>
            <a:r>
              <a:rPr lang="zh-CN" altLang="en-US" sz="2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办公自动化 孟鸿霖 </a:t>
            </a:r>
            <a:r>
              <a:rPr lang="en-GB" sz="22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2018-01</a:t>
            </a:r>
          </a:p>
        </p:txBody>
      </p:sp>
      <p:pic>
        <p:nvPicPr>
          <p:cNvPr id="64" name="Shape 6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0" y="4272757"/>
            <a:ext cx="12192001" cy="259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4"/>
          <a:srcRect l="28742" t="9185" r="28822" b="6497"/>
          <a:stretch>
            <a:fillRect/>
          </a:stretch>
        </p:blipFill>
        <p:spPr>
          <a:xfrm>
            <a:off x="2113915" y="1436370"/>
            <a:ext cx="2927985" cy="2908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Angular-CLI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23F3299-2056-4CE1-AD36-EEF03E6A0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00" y="1250750"/>
            <a:ext cx="9680311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19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Angular-CLI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834005" y="3045645"/>
            <a:ext cx="3909200" cy="928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&gt;ng generate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5853223" y="1214945"/>
            <a:ext cx="3909200" cy="4800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cl:class</a:t>
            </a:r>
          </a:p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c:component</a:t>
            </a:r>
          </a:p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d:directive</a:t>
            </a:r>
          </a:p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e:enum</a:t>
            </a:r>
          </a:p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m:module</a:t>
            </a:r>
          </a:p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p:pipe</a:t>
            </a:r>
          </a:p>
          <a:p>
            <a:pPr lvl="0" rtl="0">
              <a:lnSpc>
                <a:spcPct val="180000"/>
              </a:lnSpc>
              <a:spcBef>
                <a:spcPts val="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s:service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622300" y="5895340"/>
            <a:ext cx="10787380" cy="6623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CN" alt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命令有简化版本：</a:t>
            </a:r>
            <a:r>
              <a:rPr lang="en-US" altLang="zh-CN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ng g c User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Angular-CLI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360045" y="5313045"/>
            <a:ext cx="11259820" cy="66675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ng  serve -o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B1A76E-C236-4040-AA83-BD53BD72F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1047731"/>
            <a:ext cx="8301037" cy="43713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Angular-CLI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11E3CD-EF96-4918-90EE-2074FD9C7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42987"/>
            <a:ext cx="12192000" cy="558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645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-119333" y="-45900"/>
            <a:ext cx="12375600" cy="6995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3" name="Shape 233"/>
          <p:cNvSpPr txBox="1"/>
          <p:nvPr/>
        </p:nvSpPr>
        <p:spPr>
          <a:xfrm>
            <a:off x="1827000" y="3020300"/>
            <a:ext cx="8538000" cy="86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CN" alt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第二块：</a:t>
            </a:r>
            <a:r>
              <a:rPr lang="en-US" altLang="zh-CN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Angular</a:t>
            </a:r>
            <a:r>
              <a:rPr lang="zh-CN" altLang="en-US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中的</a:t>
            </a:r>
            <a:r>
              <a:rPr lang="en-US" altLang="zh-CN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大核心概念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Angular最核心的3个概念</a:t>
            </a:r>
          </a:p>
        </p:txBody>
      </p:sp>
      <p:grpSp>
        <p:nvGrpSpPr>
          <p:cNvPr id="272" name="Shape 272"/>
          <p:cNvGrpSpPr/>
          <p:nvPr/>
        </p:nvGrpSpPr>
        <p:grpSpPr>
          <a:xfrm>
            <a:off x="2733840" y="3393615"/>
            <a:ext cx="6724337" cy="983163"/>
            <a:chOff x="248962" y="3114000"/>
            <a:chExt cx="3700112" cy="492600"/>
          </a:xfrm>
        </p:grpSpPr>
        <p:sp>
          <p:nvSpPr>
            <p:cNvPr id="273" name="Shape 273"/>
            <p:cNvSpPr/>
            <p:nvPr/>
          </p:nvSpPr>
          <p:spPr>
            <a:xfrm>
              <a:off x="2661175" y="3114000"/>
              <a:ext cx="1287900" cy="4926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75757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 sz="1865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Component</a:t>
              </a:r>
            </a:p>
          </p:txBody>
        </p:sp>
        <p:sp>
          <p:nvSpPr>
            <p:cNvPr id="274" name="Shape 274"/>
            <p:cNvSpPr/>
            <p:nvPr/>
          </p:nvSpPr>
          <p:spPr>
            <a:xfrm>
              <a:off x="248962" y="3114000"/>
              <a:ext cx="840900" cy="4926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75757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 sz="1865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Route</a:t>
              </a:r>
            </a:p>
          </p:txBody>
        </p:sp>
        <p:sp>
          <p:nvSpPr>
            <p:cNvPr id="275" name="Shape 275"/>
            <p:cNvSpPr/>
            <p:nvPr/>
          </p:nvSpPr>
          <p:spPr>
            <a:xfrm>
              <a:off x="1455069" y="3114000"/>
              <a:ext cx="840900" cy="492600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rgbClr val="75757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GB" sz="1865" b="1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Module</a:t>
              </a:r>
            </a:p>
          </p:txBody>
        </p:sp>
        <p:cxnSp>
          <p:nvCxnSpPr>
            <p:cNvPr id="276" name="Shape 276"/>
            <p:cNvCxnSpPr>
              <a:stCxn id="274" idx="3"/>
              <a:endCxn id="275" idx="1"/>
            </p:cNvCxnSpPr>
            <p:nvPr/>
          </p:nvCxnSpPr>
          <p:spPr>
            <a:xfrm>
              <a:off x="1089862" y="3360300"/>
              <a:ext cx="365100" cy="0"/>
            </a:xfrm>
            <a:prstGeom prst="straightConnector1">
              <a:avLst/>
            </a:prstGeom>
            <a:noFill/>
            <a:ln w="9525" cap="flat" cmpd="sng">
              <a:solidFill>
                <a:srgbClr val="757575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277" name="Shape 277"/>
            <p:cNvCxnSpPr>
              <a:stCxn id="275" idx="3"/>
              <a:endCxn id="273" idx="1"/>
            </p:cNvCxnSpPr>
            <p:nvPr/>
          </p:nvCxnSpPr>
          <p:spPr>
            <a:xfrm>
              <a:off x="2295969" y="3360300"/>
              <a:ext cx="365100" cy="0"/>
            </a:xfrm>
            <a:prstGeom prst="straightConnector1">
              <a:avLst/>
            </a:prstGeom>
            <a:noFill/>
            <a:ln w="9525" cap="flat" cmpd="sng">
              <a:solidFill>
                <a:srgbClr val="757575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第一个核心概念：组件</a:t>
            </a:r>
            <a:endParaRPr lang="en-GB" sz="3000" b="1">
              <a:solidFill>
                <a:srgbClr val="1976D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3" name="Shape 283"/>
          <p:cNvSpPr txBox="1"/>
          <p:nvPr/>
        </p:nvSpPr>
        <p:spPr>
          <a:xfrm>
            <a:off x="702310" y="5995670"/>
            <a:ext cx="10786745" cy="73469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GB" sz="18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3"/>
              </a:rPr>
              <a:t>http://git.oschina.net/mumu-osc/NiceFish</a:t>
            </a:r>
          </a:p>
        </p:txBody>
      </p:sp>
      <p:pic>
        <p:nvPicPr>
          <p:cNvPr id="284" name="Shape 28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338867" y="1707933"/>
            <a:ext cx="5514264" cy="415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Component Tree</a:t>
            </a:r>
          </a:p>
        </p:txBody>
      </p:sp>
      <p:sp>
        <p:nvSpPr>
          <p:cNvPr id="290" name="Shape 290"/>
          <p:cNvSpPr/>
          <p:nvPr/>
        </p:nvSpPr>
        <p:spPr>
          <a:xfrm>
            <a:off x="5257800" y="1815465"/>
            <a:ext cx="1490345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</a:p>
        </p:txBody>
      </p:sp>
      <p:sp>
        <p:nvSpPr>
          <p:cNvPr id="291" name="Shape 291"/>
          <p:cNvSpPr/>
          <p:nvPr/>
        </p:nvSpPr>
        <p:spPr>
          <a:xfrm>
            <a:off x="2007870" y="3244215"/>
            <a:ext cx="1490345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Home</a:t>
            </a:r>
          </a:p>
        </p:txBody>
      </p:sp>
      <p:sp>
        <p:nvSpPr>
          <p:cNvPr id="292" name="Shape 292"/>
          <p:cNvSpPr/>
          <p:nvPr/>
        </p:nvSpPr>
        <p:spPr>
          <a:xfrm>
            <a:off x="4148455" y="3244215"/>
            <a:ext cx="1490345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User</a:t>
            </a:r>
          </a:p>
        </p:txBody>
      </p:sp>
      <p:sp>
        <p:nvSpPr>
          <p:cNvPr id="293" name="Shape 293"/>
          <p:cNvSpPr/>
          <p:nvPr/>
        </p:nvSpPr>
        <p:spPr>
          <a:xfrm>
            <a:off x="6289040" y="3245485"/>
            <a:ext cx="1490345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Role</a:t>
            </a:r>
          </a:p>
        </p:txBody>
      </p:sp>
      <p:sp>
        <p:nvSpPr>
          <p:cNvPr id="294" name="Shape 294"/>
          <p:cNvSpPr/>
          <p:nvPr/>
        </p:nvSpPr>
        <p:spPr>
          <a:xfrm>
            <a:off x="8402320" y="3246120"/>
            <a:ext cx="1490345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Permission</a:t>
            </a:r>
          </a:p>
        </p:txBody>
      </p:sp>
      <p:cxnSp>
        <p:nvCxnSpPr>
          <p:cNvPr id="295" name="Shape 295"/>
          <p:cNvCxnSpPr>
            <a:stCxn id="290" idx="2"/>
            <a:endCxn id="291" idx="0"/>
          </p:cNvCxnSpPr>
          <p:nvPr/>
        </p:nvCxnSpPr>
        <p:spPr>
          <a:xfrm flipH="1">
            <a:off x="2753360" y="2472055"/>
            <a:ext cx="3249930" cy="77216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6" name="Shape 296"/>
          <p:cNvCxnSpPr>
            <a:stCxn id="290" idx="2"/>
            <a:endCxn id="292" idx="0"/>
          </p:cNvCxnSpPr>
          <p:nvPr/>
        </p:nvCxnSpPr>
        <p:spPr>
          <a:xfrm flipH="1">
            <a:off x="4893945" y="2472055"/>
            <a:ext cx="1109345" cy="77216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7" name="Shape 297"/>
          <p:cNvCxnSpPr>
            <a:stCxn id="290" idx="2"/>
            <a:endCxn id="293" idx="0"/>
          </p:cNvCxnSpPr>
          <p:nvPr/>
        </p:nvCxnSpPr>
        <p:spPr>
          <a:xfrm>
            <a:off x="6003290" y="2472055"/>
            <a:ext cx="1031240" cy="77343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98" name="Shape 298"/>
          <p:cNvCxnSpPr>
            <a:stCxn id="290" idx="2"/>
            <a:endCxn id="294" idx="0"/>
          </p:cNvCxnSpPr>
          <p:nvPr/>
        </p:nvCxnSpPr>
        <p:spPr>
          <a:xfrm>
            <a:off x="6003290" y="2472055"/>
            <a:ext cx="3144520" cy="774065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99" name="Shape 299"/>
          <p:cNvSpPr/>
          <p:nvPr/>
        </p:nvSpPr>
        <p:spPr>
          <a:xfrm>
            <a:off x="3138170" y="4735830"/>
            <a:ext cx="1490345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UserList</a:t>
            </a:r>
          </a:p>
        </p:txBody>
      </p:sp>
      <p:sp>
        <p:nvSpPr>
          <p:cNvPr id="300" name="Shape 300"/>
          <p:cNvSpPr/>
          <p:nvPr/>
        </p:nvSpPr>
        <p:spPr>
          <a:xfrm>
            <a:off x="5257800" y="4735830"/>
            <a:ext cx="1490345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AddUser</a:t>
            </a:r>
          </a:p>
        </p:txBody>
      </p:sp>
      <p:cxnSp>
        <p:nvCxnSpPr>
          <p:cNvPr id="301" name="Shape 301"/>
          <p:cNvCxnSpPr>
            <a:stCxn id="292" idx="2"/>
            <a:endCxn id="299" idx="0"/>
          </p:cNvCxnSpPr>
          <p:nvPr/>
        </p:nvCxnSpPr>
        <p:spPr>
          <a:xfrm flipH="1">
            <a:off x="3883660" y="3900805"/>
            <a:ext cx="1010285" cy="835025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02" name="Shape 302"/>
          <p:cNvCxnSpPr>
            <a:stCxn id="292" idx="2"/>
            <a:endCxn id="300" idx="0"/>
          </p:cNvCxnSpPr>
          <p:nvPr/>
        </p:nvCxnSpPr>
        <p:spPr>
          <a:xfrm>
            <a:off x="4893945" y="3900805"/>
            <a:ext cx="1109345" cy="835025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3" name="Shape 303"/>
          <p:cNvSpPr txBox="1"/>
          <p:nvPr/>
        </p:nvSpPr>
        <p:spPr>
          <a:xfrm>
            <a:off x="622300" y="5737225"/>
            <a:ext cx="10787380" cy="6623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NiceFish实例项目的组件树结构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单向数据流</a:t>
            </a:r>
          </a:p>
        </p:txBody>
      </p:sp>
      <p:sp>
        <p:nvSpPr>
          <p:cNvPr id="309" name="Shape 309"/>
          <p:cNvSpPr/>
          <p:nvPr/>
        </p:nvSpPr>
        <p:spPr>
          <a:xfrm>
            <a:off x="5358130" y="1887220"/>
            <a:ext cx="1513840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App</a:t>
            </a:r>
          </a:p>
        </p:txBody>
      </p:sp>
      <p:sp>
        <p:nvSpPr>
          <p:cNvPr id="310" name="Shape 310"/>
          <p:cNvSpPr/>
          <p:nvPr/>
        </p:nvSpPr>
        <p:spPr>
          <a:xfrm>
            <a:off x="2297430" y="3326130"/>
            <a:ext cx="1513840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Home</a:t>
            </a:r>
          </a:p>
        </p:txBody>
      </p:sp>
      <p:sp>
        <p:nvSpPr>
          <p:cNvPr id="311" name="Shape 311"/>
          <p:cNvSpPr/>
          <p:nvPr/>
        </p:nvSpPr>
        <p:spPr>
          <a:xfrm>
            <a:off x="4353560" y="3326130"/>
            <a:ext cx="1513840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User</a:t>
            </a:r>
          </a:p>
        </p:txBody>
      </p:sp>
      <p:sp>
        <p:nvSpPr>
          <p:cNvPr id="312" name="Shape 312"/>
          <p:cNvSpPr/>
          <p:nvPr/>
        </p:nvSpPr>
        <p:spPr>
          <a:xfrm>
            <a:off x="6409690" y="3326130"/>
            <a:ext cx="1513840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Role</a:t>
            </a:r>
          </a:p>
        </p:txBody>
      </p:sp>
      <p:sp>
        <p:nvSpPr>
          <p:cNvPr id="313" name="Shape 313"/>
          <p:cNvSpPr/>
          <p:nvPr/>
        </p:nvSpPr>
        <p:spPr>
          <a:xfrm>
            <a:off x="8465820" y="3326130"/>
            <a:ext cx="1513840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Permission</a:t>
            </a:r>
          </a:p>
        </p:txBody>
      </p:sp>
      <p:cxnSp>
        <p:nvCxnSpPr>
          <p:cNvPr id="314" name="Shape 314"/>
          <p:cNvCxnSpPr>
            <a:stCxn id="309" idx="2"/>
            <a:endCxn id="310" idx="0"/>
          </p:cNvCxnSpPr>
          <p:nvPr/>
        </p:nvCxnSpPr>
        <p:spPr>
          <a:xfrm flipH="1">
            <a:off x="3054350" y="2472055"/>
            <a:ext cx="3060700" cy="78232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5" name="Shape 315"/>
          <p:cNvCxnSpPr>
            <a:stCxn id="309" idx="2"/>
            <a:endCxn id="311" idx="0"/>
          </p:cNvCxnSpPr>
          <p:nvPr/>
        </p:nvCxnSpPr>
        <p:spPr>
          <a:xfrm flipH="1">
            <a:off x="5110480" y="2472055"/>
            <a:ext cx="1004570" cy="78232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6" name="Shape 316"/>
          <p:cNvCxnSpPr>
            <a:stCxn id="309" idx="2"/>
            <a:endCxn id="312" idx="0"/>
          </p:cNvCxnSpPr>
          <p:nvPr/>
        </p:nvCxnSpPr>
        <p:spPr>
          <a:xfrm>
            <a:off x="6115050" y="2472055"/>
            <a:ext cx="1051560" cy="78232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17" name="Shape 317"/>
          <p:cNvCxnSpPr>
            <a:stCxn id="309" idx="2"/>
            <a:endCxn id="313" idx="0"/>
          </p:cNvCxnSpPr>
          <p:nvPr/>
        </p:nvCxnSpPr>
        <p:spPr>
          <a:xfrm>
            <a:off x="6115050" y="2472055"/>
            <a:ext cx="3107690" cy="78232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8" name="Shape 318"/>
          <p:cNvSpPr/>
          <p:nvPr/>
        </p:nvSpPr>
        <p:spPr>
          <a:xfrm>
            <a:off x="3311525" y="4885055"/>
            <a:ext cx="1513840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UserList</a:t>
            </a:r>
          </a:p>
        </p:txBody>
      </p:sp>
      <p:sp>
        <p:nvSpPr>
          <p:cNvPr id="319" name="Shape 319"/>
          <p:cNvSpPr/>
          <p:nvPr/>
        </p:nvSpPr>
        <p:spPr>
          <a:xfrm>
            <a:off x="5358130" y="4885055"/>
            <a:ext cx="1513840" cy="656590"/>
          </a:xfrm>
          <a:prstGeom prst="rect">
            <a:avLst/>
          </a:prstGeom>
          <a:solidFill>
            <a:srgbClr val="666666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AddUser</a:t>
            </a:r>
          </a:p>
        </p:txBody>
      </p:sp>
      <p:cxnSp>
        <p:nvCxnSpPr>
          <p:cNvPr id="320" name="Shape 320"/>
          <p:cNvCxnSpPr>
            <a:stCxn id="311" idx="2"/>
            <a:endCxn id="318" idx="0"/>
          </p:cNvCxnSpPr>
          <p:nvPr/>
        </p:nvCxnSpPr>
        <p:spPr>
          <a:xfrm flipH="1">
            <a:off x="4068445" y="3910965"/>
            <a:ext cx="1042035" cy="902335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21" name="Shape 321"/>
          <p:cNvCxnSpPr>
            <a:stCxn id="311" idx="2"/>
            <a:endCxn id="319" idx="0"/>
          </p:cNvCxnSpPr>
          <p:nvPr/>
        </p:nvCxnSpPr>
        <p:spPr>
          <a:xfrm>
            <a:off x="5110480" y="3910965"/>
            <a:ext cx="1004570" cy="902335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2" name="Shape 322"/>
          <p:cNvSpPr txBox="1"/>
          <p:nvPr/>
        </p:nvSpPr>
        <p:spPr>
          <a:xfrm>
            <a:off x="8072120" y="1884045"/>
            <a:ext cx="2058670" cy="6623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单向数据流</a:t>
            </a:r>
          </a:p>
        </p:txBody>
      </p:sp>
      <p:sp>
        <p:nvSpPr>
          <p:cNvPr id="323" name="Shape 323"/>
          <p:cNvSpPr/>
          <p:nvPr/>
        </p:nvSpPr>
        <p:spPr>
          <a:xfrm>
            <a:off x="3810635" y="2543810"/>
            <a:ext cx="2305050" cy="2341245"/>
          </a:xfrm>
          <a:custGeom>
            <a:avLst/>
            <a:gdLst/>
            <a:ahLst/>
            <a:cxnLst/>
            <a:rect l="0" t="0" r="0" b="0"/>
            <a:pathLst>
              <a:path w="88609" h="69226" extrusionOk="0">
                <a:moveTo>
                  <a:pt x="88609" y="0"/>
                </a:moveTo>
                <a:cubicBezTo>
                  <a:pt x="76090" y="6258"/>
                  <a:pt x="64642" y="17124"/>
                  <a:pt x="50673" y="17998"/>
                </a:cubicBezTo>
                <a:cubicBezTo>
                  <a:pt x="39148" y="18718"/>
                  <a:pt x="25076" y="12169"/>
                  <a:pt x="16060" y="19383"/>
                </a:cubicBezTo>
                <a:cubicBezTo>
                  <a:pt x="12623" y="22131"/>
                  <a:pt x="14064" y="28002"/>
                  <a:pt x="13845" y="32397"/>
                </a:cubicBezTo>
                <a:cubicBezTo>
                  <a:pt x="13655" y="36181"/>
                  <a:pt x="12860" y="40287"/>
                  <a:pt x="14399" y="43750"/>
                </a:cubicBezTo>
                <a:cubicBezTo>
                  <a:pt x="16393" y="48239"/>
                  <a:pt x="21959" y="52275"/>
                  <a:pt x="20768" y="57042"/>
                </a:cubicBezTo>
                <a:cubicBezTo>
                  <a:pt x="20165" y="59453"/>
                  <a:pt x="16706" y="59996"/>
                  <a:pt x="14399" y="60919"/>
                </a:cubicBezTo>
                <a:cubicBezTo>
                  <a:pt x="9253" y="62975"/>
                  <a:pt x="3918" y="65307"/>
                  <a:pt x="0" y="69226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324" name="Shape 324"/>
          <p:cNvSpPr txBox="1"/>
          <p:nvPr/>
        </p:nvSpPr>
        <p:spPr>
          <a:xfrm>
            <a:off x="473000" y="5825690"/>
            <a:ext cx="11246000" cy="78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3"/>
              </a:rPr>
              <a:t>https://github.com/modern-javascript/angular2-data-flow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实际项目中的组件树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89800" y="1484635"/>
            <a:ext cx="8051800" cy="39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622300" y="5737225"/>
            <a:ext cx="10787380" cy="6623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zh-CN" alt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利用不可变数据类型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内容提要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415290" y="1247140"/>
            <a:ext cx="11361420" cy="4881245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第一块内容：</a:t>
            </a:r>
            <a:r>
              <a:rPr lang="en-GB" sz="2200" b="1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Angular-</a:t>
            </a:r>
            <a:r>
              <a:rPr lang="en-GB" sz="2200" b="1" dirty="0" err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CLI安装配置</a:t>
            </a:r>
            <a:endParaRPr lang="en-GB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第二块内容：</a:t>
            </a:r>
            <a:r>
              <a:rPr lang="en-GB" sz="2200" b="1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Angular中的3大核心概念</a:t>
            </a:r>
            <a:endParaRPr lang="en-GB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0" rtl="0">
              <a:lnSpc>
                <a:spcPct val="120000"/>
              </a:lnSpc>
              <a:spcBef>
                <a:spcPts val="0"/>
              </a:spcBef>
              <a:buFont typeface="Wingdings" panose="05000000000000000000" charset="0"/>
            </a:pPr>
            <a:r>
              <a:rPr lang="en-GB" sz="2200" dirty="0" err="1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Component,Module,Route</a:t>
            </a:r>
            <a:endParaRPr lang="en-GB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第三块内容：</a:t>
            </a:r>
            <a:r>
              <a:rPr lang="en-GB" sz="2200" b="1" dirty="0" err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Angular核心架构思想</a:t>
            </a:r>
            <a:r>
              <a:rPr lang="en-GB" sz="2200" b="1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GB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0" rtl="0">
              <a:lnSpc>
                <a:spcPct val="120000"/>
              </a:lnSpc>
              <a:spcBef>
                <a:spcPts val="0"/>
              </a:spcBef>
              <a:buFont typeface="Wingdings" panose="05000000000000000000" charset="0"/>
            </a:pPr>
            <a:r>
              <a:rPr lang="en-GB" sz="2200" dirty="0" err="1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组件化、依赖注入、数据绑定</a:t>
            </a:r>
            <a:endParaRPr lang="en-GB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第四块内容：</a:t>
            </a:r>
            <a:r>
              <a:rPr lang="en-GB" sz="2200" b="1" dirty="0" err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UI库</a:t>
            </a:r>
            <a:r>
              <a:rPr lang="en-GB" sz="2200" b="1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GB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0" rtl="0">
              <a:lnSpc>
                <a:spcPct val="120000"/>
              </a:lnSpc>
              <a:spcBef>
                <a:spcPts val="0"/>
              </a:spcBef>
              <a:buFont typeface="Wingdings" panose="05000000000000000000" charset="0"/>
            </a:pPr>
            <a:r>
              <a:rPr lang="en-GB" sz="220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Angular-</a:t>
            </a:r>
            <a:r>
              <a:rPr lang="en-GB" sz="2200" dirty="0" err="1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Material,Prime</a:t>
            </a:r>
            <a:r>
              <a:rPr lang="en-GB" sz="220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GB" sz="2200" dirty="0" err="1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NG,ng</a:t>
            </a:r>
            <a:r>
              <a:rPr lang="en-US" altLang="en-GB" sz="220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GB" sz="220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altLang="en-GB" sz="220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en-GB" sz="2200" dirty="0" err="1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ootstrap,ionic</a:t>
            </a:r>
            <a:endParaRPr lang="en-GB" sz="220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第五块内容：</a:t>
            </a:r>
            <a:r>
              <a:rPr lang="en-GB" sz="2200" b="1" dirty="0" err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NiceFish</a:t>
            </a:r>
            <a:endParaRPr lang="en-GB" sz="2200" b="1" dirty="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组件树生成器</a:t>
            </a:r>
          </a:p>
        </p:txBody>
      </p:sp>
      <p:pic>
        <p:nvPicPr>
          <p:cNvPr id="454" name="Shape 45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91833" y="1687000"/>
            <a:ext cx="5351400" cy="21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Shape 45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164067" y="1741883"/>
            <a:ext cx="4089400" cy="18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Shape 456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344693" y="4094267"/>
            <a:ext cx="8006100" cy="194766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Shape 457"/>
          <p:cNvSpPr txBox="1"/>
          <p:nvPr/>
        </p:nvSpPr>
        <p:spPr>
          <a:xfrm>
            <a:off x="208900" y="6096000"/>
            <a:ext cx="11613600" cy="51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6"/>
              </a:rPr>
              <a:t>https://github.com/manekinekko/angular2-dependencies-graph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第二个核心概念：</a:t>
            </a: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NgModule</a:t>
            </a:r>
            <a:endParaRPr lang="en-GB" sz="4800">
              <a:solidFill>
                <a:srgbClr val="1976D2"/>
              </a:solidFill>
            </a:endParaRPr>
          </a:p>
        </p:txBody>
      </p:sp>
      <p:sp>
        <p:nvSpPr>
          <p:cNvPr id="337" name="Shape 337"/>
          <p:cNvSpPr txBox="1"/>
          <p:nvPr/>
        </p:nvSpPr>
        <p:spPr>
          <a:xfrm>
            <a:off x="622300" y="3113600"/>
            <a:ext cx="11070400" cy="630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那么问题来了：为什么需要NgModule呢？</a:t>
            </a:r>
          </a:p>
        </p:txBody>
      </p:sp>
      <p:sp>
        <p:nvSpPr>
          <p:cNvPr id="2" name="文本框 0"/>
          <p:cNvSpPr txBox="1"/>
          <p:nvPr/>
        </p:nvSpPr>
        <p:spPr>
          <a:xfrm>
            <a:off x="560705" y="5349240"/>
            <a:ext cx="11071225" cy="384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800">
                <a:latin typeface="微软雅黑" panose="020B0503020204020204" charset="-122"/>
                <a:ea typeface="微软雅黑" panose="020B0503020204020204" charset="-122"/>
                <a:hlinkClick r:id="rId3" action="ppaction://hlinkfile"/>
              </a:rPr>
              <a:t>https://angular.cn/docs/ts/latest/cookbook/ngmodule-faq.html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NgModule</a:t>
            </a:r>
          </a:p>
        </p:txBody>
      </p:sp>
      <p:sp>
        <p:nvSpPr>
          <p:cNvPr id="343" name="Shape 343"/>
          <p:cNvSpPr/>
          <p:nvPr/>
        </p:nvSpPr>
        <p:spPr>
          <a:xfrm>
            <a:off x="3438867" y="2696067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4" name="Shape 344"/>
          <p:cNvSpPr/>
          <p:nvPr/>
        </p:nvSpPr>
        <p:spPr>
          <a:xfrm>
            <a:off x="6519067" y="44698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4769700" y="2665216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6" name="Shape 346"/>
          <p:cNvSpPr/>
          <p:nvPr/>
        </p:nvSpPr>
        <p:spPr>
          <a:xfrm>
            <a:off x="6282300" y="3601016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5696716" y="36010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8" name="Shape 348"/>
          <p:cNvSpPr/>
          <p:nvPr/>
        </p:nvSpPr>
        <p:spPr>
          <a:xfrm>
            <a:off x="4769700" y="1859667"/>
            <a:ext cx="348800" cy="348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9" name="Shape 349"/>
          <p:cNvSpPr/>
          <p:nvPr/>
        </p:nvSpPr>
        <p:spPr>
          <a:xfrm>
            <a:off x="7303683" y="44698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0" name="Shape 350"/>
          <p:cNvSpPr/>
          <p:nvPr/>
        </p:nvSpPr>
        <p:spPr>
          <a:xfrm>
            <a:off x="4436300" y="36010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1" name="Shape 351"/>
          <p:cNvSpPr/>
          <p:nvPr/>
        </p:nvSpPr>
        <p:spPr>
          <a:xfrm>
            <a:off x="6867867" y="36010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2" name="Shape 352"/>
          <p:cNvSpPr/>
          <p:nvPr/>
        </p:nvSpPr>
        <p:spPr>
          <a:xfrm>
            <a:off x="6100516" y="26652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3" name="Shape 353"/>
          <p:cNvSpPr/>
          <p:nvPr/>
        </p:nvSpPr>
        <p:spPr>
          <a:xfrm>
            <a:off x="7652500" y="51729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4" name="Shape 354"/>
          <p:cNvSpPr/>
          <p:nvPr/>
        </p:nvSpPr>
        <p:spPr>
          <a:xfrm>
            <a:off x="5118500" y="36010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5" name="Shape 355"/>
          <p:cNvSpPr/>
          <p:nvPr/>
        </p:nvSpPr>
        <p:spPr>
          <a:xfrm>
            <a:off x="7085867" y="51729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56" name="Shape 356"/>
          <p:cNvCxnSpPr>
            <a:stCxn id="348" idx="4"/>
            <a:endCxn id="352" idx="0"/>
          </p:cNvCxnSpPr>
          <p:nvPr/>
        </p:nvCxnSpPr>
        <p:spPr>
          <a:xfrm>
            <a:off x="4944100" y="2208467"/>
            <a:ext cx="1330800" cy="456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7" name="Shape 357"/>
          <p:cNvCxnSpPr>
            <a:stCxn id="352" idx="4"/>
            <a:endCxn id="351" idx="0"/>
          </p:cNvCxnSpPr>
          <p:nvPr/>
        </p:nvCxnSpPr>
        <p:spPr>
          <a:xfrm>
            <a:off x="6274916" y="3014033"/>
            <a:ext cx="7672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8" name="Shape 358"/>
          <p:cNvCxnSpPr>
            <a:stCxn id="348" idx="4"/>
            <a:endCxn id="343" idx="7"/>
          </p:cNvCxnSpPr>
          <p:nvPr/>
        </p:nvCxnSpPr>
        <p:spPr>
          <a:xfrm flipH="1">
            <a:off x="3736500" y="2208467"/>
            <a:ext cx="1207600" cy="538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59" name="Shape 359"/>
          <p:cNvCxnSpPr>
            <a:stCxn id="348" idx="4"/>
            <a:endCxn id="345" idx="0"/>
          </p:cNvCxnSpPr>
          <p:nvPr/>
        </p:nvCxnSpPr>
        <p:spPr>
          <a:xfrm>
            <a:off x="4944100" y="2208467"/>
            <a:ext cx="0" cy="456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0" name="Shape 360"/>
          <p:cNvCxnSpPr>
            <a:stCxn id="345" idx="4"/>
            <a:endCxn id="354" idx="0"/>
          </p:cNvCxnSpPr>
          <p:nvPr/>
        </p:nvCxnSpPr>
        <p:spPr>
          <a:xfrm>
            <a:off x="4944100" y="3014016"/>
            <a:ext cx="3488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1" name="Shape 361"/>
          <p:cNvCxnSpPr>
            <a:stCxn id="345" idx="4"/>
            <a:endCxn id="350" idx="0"/>
          </p:cNvCxnSpPr>
          <p:nvPr/>
        </p:nvCxnSpPr>
        <p:spPr>
          <a:xfrm flipH="1">
            <a:off x="4610500" y="3014016"/>
            <a:ext cx="3336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2" name="Shape 362"/>
          <p:cNvCxnSpPr>
            <a:stCxn id="352" idx="4"/>
            <a:endCxn id="347" idx="0"/>
          </p:cNvCxnSpPr>
          <p:nvPr/>
        </p:nvCxnSpPr>
        <p:spPr>
          <a:xfrm flipH="1">
            <a:off x="5871316" y="3014033"/>
            <a:ext cx="4036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3" name="Shape 363"/>
          <p:cNvCxnSpPr>
            <a:stCxn id="352" idx="4"/>
            <a:endCxn id="346" idx="0"/>
          </p:cNvCxnSpPr>
          <p:nvPr/>
        </p:nvCxnSpPr>
        <p:spPr>
          <a:xfrm>
            <a:off x="6274916" y="3014033"/>
            <a:ext cx="181600" cy="586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4" name="Shape 364"/>
          <p:cNvCxnSpPr>
            <a:stCxn id="351" idx="4"/>
            <a:endCxn id="344" idx="0"/>
          </p:cNvCxnSpPr>
          <p:nvPr/>
        </p:nvCxnSpPr>
        <p:spPr>
          <a:xfrm flipH="1">
            <a:off x="6693467" y="3949833"/>
            <a:ext cx="348800" cy="5200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5" name="Shape 365"/>
          <p:cNvCxnSpPr>
            <a:stCxn id="351" idx="4"/>
            <a:endCxn id="349" idx="0"/>
          </p:cNvCxnSpPr>
          <p:nvPr/>
        </p:nvCxnSpPr>
        <p:spPr>
          <a:xfrm>
            <a:off x="7042267" y="3949833"/>
            <a:ext cx="436000" cy="5200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6" name="Shape 366"/>
          <p:cNvCxnSpPr>
            <a:stCxn id="349" idx="4"/>
            <a:endCxn id="355" idx="0"/>
          </p:cNvCxnSpPr>
          <p:nvPr/>
        </p:nvCxnSpPr>
        <p:spPr>
          <a:xfrm flipH="1">
            <a:off x="7260083" y="4818633"/>
            <a:ext cx="218000" cy="3544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67" name="Shape 367"/>
          <p:cNvCxnSpPr>
            <a:stCxn id="349" idx="4"/>
            <a:endCxn id="353" idx="0"/>
          </p:cNvCxnSpPr>
          <p:nvPr/>
        </p:nvCxnSpPr>
        <p:spPr>
          <a:xfrm>
            <a:off x="7478083" y="4818633"/>
            <a:ext cx="348800" cy="3544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8" name="Shape 368"/>
          <p:cNvSpPr/>
          <p:nvPr/>
        </p:nvSpPr>
        <p:spPr>
          <a:xfrm>
            <a:off x="5113667" y="1876367"/>
            <a:ext cx="2364368" cy="347867"/>
          </a:xfrm>
          <a:custGeom>
            <a:avLst/>
            <a:gdLst/>
            <a:ahLst/>
            <a:cxnLst/>
            <a:rect l="0" t="0" r="0" b="0"/>
            <a:pathLst>
              <a:path w="54533" h="10436" extrusionOk="0">
                <a:moveTo>
                  <a:pt x="54533" y="6505"/>
                </a:moveTo>
                <a:cubicBezTo>
                  <a:pt x="53884" y="13"/>
                  <a:pt x="41016" y="-1705"/>
                  <a:pt x="35529" y="1823"/>
                </a:cubicBezTo>
                <a:cubicBezTo>
                  <a:pt x="33497" y="3129"/>
                  <a:pt x="32602" y="7402"/>
                  <a:pt x="34428" y="8984"/>
                </a:cubicBezTo>
                <a:cubicBezTo>
                  <a:pt x="37003" y="11215"/>
                  <a:pt x="46920" y="10669"/>
                  <a:pt x="44618" y="8158"/>
                </a:cubicBezTo>
                <a:cubicBezTo>
                  <a:pt x="38946" y="1972"/>
                  <a:pt x="25980" y="-1959"/>
                  <a:pt x="19830" y="3751"/>
                </a:cubicBezTo>
                <a:cubicBezTo>
                  <a:pt x="17740" y="5690"/>
                  <a:pt x="26342" y="8204"/>
                  <a:pt x="28093" y="5954"/>
                </a:cubicBezTo>
                <a:cubicBezTo>
                  <a:pt x="29038" y="4738"/>
                  <a:pt x="26793" y="5082"/>
                  <a:pt x="25339" y="4577"/>
                </a:cubicBezTo>
                <a:cubicBezTo>
                  <a:pt x="23467" y="3926"/>
                  <a:pt x="21494" y="3608"/>
                  <a:pt x="19555" y="3200"/>
                </a:cubicBezTo>
                <a:cubicBezTo>
                  <a:pt x="13174" y="1856"/>
                  <a:pt x="6520" y="2649"/>
                  <a:pt x="0" y="2649"/>
                </a:cubicBezTo>
              </a:path>
            </a:pathLst>
          </a:cu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369" name="Shape 369"/>
          <p:cNvSpPr txBox="1"/>
          <p:nvPr/>
        </p:nvSpPr>
        <p:spPr>
          <a:xfrm>
            <a:off x="7376500" y="1833700"/>
            <a:ext cx="3167200" cy="636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根组件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NgModule</a:t>
            </a:r>
            <a:endParaRPr lang="en-GB" sz="4800">
              <a:solidFill>
                <a:srgbClr val="1976D2"/>
              </a:solidFill>
            </a:endParaRPr>
          </a:p>
        </p:txBody>
      </p:sp>
      <p:sp>
        <p:nvSpPr>
          <p:cNvPr id="375" name="Shape 375"/>
          <p:cNvSpPr/>
          <p:nvPr/>
        </p:nvSpPr>
        <p:spPr>
          <a:xfrm>
            <a:off x="3130633" y="2304367"/>
            <a:ext cx="5747200" cy="3158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6" name="Shape 376"/>
          <p:cNvSpPr/>
          <p:nvPr/>
        </p:nvSpPr>
        <p:spPr>
          <a:xfrm>
            <a:off x="3627183" y="2708333"/>
            <a:ext cx="2245200" cy="8368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Component</a:t>
            </a:r>
          </a:p>
        </p:txBody>
      </p:sp>
      <p:sp>
        <p:nvSpPr>
          <p:cNvPr id="377" name="Shape 377"/>
          <p:cNvSpPr/>
          <p:nvPr/>
        </p:nvSpPr>
        <p:spPr>
          <a:xfrm>
            <a:off x="6159016" y="2708333"/>
            <a:ext cx="2245200" cy="836800"/>
          </a:xfrm>
          <a:prstGeom prst="rect">
            <a:avLst/>
          </a:prstGeom>
          <a:solidFill>
            <a:srgbClr val="351C75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Directive</a:t>
            </a:r>
          </a:p>
        </p:txBody>
      </p:sp>
      <p:sp>
        <p:nvSpPr>
          <p:cNvPr id="378" name="Shape 378"/>
          <p:cNvSpPr/>
          <p:nvPr/>
        </p:nvSpPr>
        <p:spPr>
          <a:xfrm>
            <a:off x="3627183" y="3831033"/>
            <a:ext cx="2245200" cy="836800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Service</a:t>
            </a:r>
          </a:p>
        </p:txBody>
      </p:sp>
      <p:sp>
        <p:nvSpPr>
          <p:cNvPr id="379" name="Shape 379"/>
          <p:cNvSpPr/>
          <p:nvPr/>
        </p:nvSpPr>
        <p:spPr>
          <a:xfrm>
            <a:off x="6159016" y="3831033"/>
            <a:ext cx="2245200" cy="8368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Route</a:t>
            </a:r>
          </a:p>
        </p:txBody>
      </p:sp>
      <p:sp>
        <p:nvSpPr>
          <p:cNvPr id="380" name="Shape 380"/>
          <p:cNvSpPr txBox="1"/>
          <p:nvPr/>
        </p:nvSpPr>
        <p:spPr>
          <a:xfrm>
            <a:off x="3627200" y="4764167"/>
            <a:ext cx="4777200" cy="50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b="1">
                <a:latin typeface="微软雅黑" panose="020B0503020204020204" charset="-122"/>
                <a:ea typeface="微软雅黑" panose="020B0503020204020204" charset="-122"/>
              </a:rPr>
              <a:t>Module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/>
        </p:nvSpPr>
        <p:spPr>
          <a:xfrm>
            <a:off x="4640900" y="1853467"/>
            <a:ext cx="1207600" cy="6600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6" name="Shape 386"/>
          <p:cNvSpPr/>
          <p:nvPr/>
        </p:nvSpPr>
        <p:spPr>
          <a:xfrm>
            <a:off x="6015833" y="2766833"/>
            <a:ext cx="2882000" cy="23088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7" name="Shape 387"/>
          <p:cNvSpPr/>
          <p:nvPr/>
        </p:nvSpPr>
        <p:spPr>
          <a:xfrm>
            <a:off x="4640899" y="2766833"/>
            <a:ext cx="1207600" cy="23088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8" name="Shape 388"/>
          <p:cNvSpPr/>
          <p:nvPr/>
        </p:nvSpPr>
        <p:spPr>
          <a:xfrm>
            <a:off x="3589133" y="2766833"/>
            <a:ext cx="608000" cy="23088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9" name="Shape 389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NgModule</a:t>
            </a:r>
          </a:p>
        </p:txBody>
      </p:sp>
      <p:sp>
        <p:nvSpPr>
          <p:cNvPr id="390" name="Shape 390"/>
          <p:cNvSpPr/>
          <p:nvPr/>
        </p:nvSpPr>
        <p:spPr>
          <a:xfrm>
            <a:off x="3743667" y="3000867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1" name="Shape 391"/>
          <p:cNvSpPr/>
          <p:nvPr/>
        </p:nvSpPr>
        <p:spPr>
          <a:xfrm>
            <a:off x="7128667" y="45714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5074500" y="2970016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6891900" y="3905816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6306316" y="39058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5074500" y="1961267"/>
            <a:ext cx="348800" cy="3488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7913283" y="45714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4741100" y="39058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7477467" y="39058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6710116" y="29700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0" name="Shape 400"/>
          <p:cNvSpPr/>
          <p:nvPr/>
        </p:nvSpPr>
        <p:spPr>
          <a:xfrm>
            <a:off x="5423300" y="3905833"/>
            <a:ext cx="348800" cy="348800"/>
          </a:xfrm>
          <a:prstGeom prst="ellipse">
            <a:avLst/>
          </a:prstGeom>
          <a:solidFill>
            <a:srgbClr val="134F5C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01" name="Shape 401"/>
          <p:cNvCxnSpPr>
            <a:stCxn id="395" idx="4"/>
            <a:endCxn id="399" idx="0"/>
          </p:cNvCxnSpPr>
          <p:nvPr/>
        </p:nvCxnSpPr>
        <p:spPr>
          <a:xfrm>
            <a:off x="5248900" y="2310067"/>
            <a:ext cx="1635600" cy="6600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2" name="Shape 402"/>
          <p:cNvCxnSpPr>
            <a:stCxn id="399" idx="4"/>
            <a:endCxn id="398" idx="0"/>
          </p:cNvCxnSpPr>
          <p:nvPr/>
        </p:nvCxnSpPr>
        <p:spPr>
          <a:xfrm>
            <a:off x="6884516" y="3318833"/>
            <a:ext cx="7672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3" name="Shape 403"/>
          <p:cNvCxnSpPr>
            <a:stCxn id="395" idx="4"/>
            <a:endCxn id="390" idx="7"/>
          </p:cNvCxnSpPr>
          <p:nvPr/>
        </p:nvCxnSpPr>
        <p:spPr>
          <a:xfrm flipH="1">
            <a:off x="4041300" y="2310067"/>
            <a:ext cx="1207600" cy="7420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4" name="Shape 404"/>
          <p:cNvCxnSpPr>
            <a:stCxn id="395" idx="4"/>
            <a:endCxn id="392" idx="0"/>
          </p:cNvCxnSpPr>
          <p:nvPr/>
        </p:nvCxnSpPr>
        <p:spPr>
          <a:xfrm>
            <a:off x="5248900" y="2310067"/>
            <a:ext cx="0" cy="6600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5" name="Shape 405"/>
          <p:cNvCxnSpPr>
            <a:stCxn id="392" idx="4"/>
            <a:endCxn id="400" idx="0"/>
          </p:cNvCxnSpPr>
          <p:nvPr/>
        </p:nvCxnSpPr>
        <p:spPr>
          <a:xfrm>
            <a:off x="5248900" y="3318816"/>
            <a:ext cx="3488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6" name="Shape 406"/>
          <p:cNvCxnSpPr>
            <a:stCxn id="392" idx="4"/>
            <a:endCxn id="397" idx="0"/>
          </p:cNvCxnSpPr>
          <p:nvPr/>
        </p:nvCxnSpPr>
        <p:spPr>
          <a:xfrm flipH="1">
            <a:off x="4915300" y="3318816"/>
            <a:ext cx="3336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7" name="Shape 407"/>
          <p:cNvCxnSpPr>
            <a:stCxn id="399" idx="4"/>
            <a:endCxn id="394" idx="0"/>
          </p:cNvCxnSpPr>
          <p:nvPr/>
        </p:nvCxnSpPr>
        <p:spPr>
          <a:xfrm flipH="1">
            <a:off x="6480916" y="3318833"/>
            <a:ext cx="403600" cy="5872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8" name="Shape 408"/>
          <p:cNvCxnSpPr>
            <a:stCxn id="399" idx="4"/>
            <a:endCxn id="393" idx="0"/>
          </p:cNvCxnSpPr>
          <p:nvPr/>
        </p:nvCxnSpPr>
        <p:spPr>
          <a:xfrm>
            <a:off x="6884516" y="3318833"/>
            <a:ext cx="181600" cy="586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9" name="Shape 409"/>
          <p:cNvCxnSpPr>
            <a:stCxn id="398" idx="4"/>
            <a:endCxn id="391" idx="0"/>
          </p:cNvCxnSpPr>
          <p:nvPr/>
        </p:nvCxnSpPr>
        <p:spPr>
          <a:xfrm flipH="1">
            <a:off x="7303067" y="4254633"/>
            <a:ext cx="348800" cy="316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0" name="Shape 410"/>
          <p:cNvCxnSpPr>
            <a:stCxn id="398" idx="4"/>
            <a:endCxn id="396" idx="0"/>
          </p:cNvCxnSpPr>
          <p:nvPr/>
        </p:nvCxnSpPr>
        <p:spPr>
          <a:xfrm>
            <a:off x="7651867" y="4254633"/>
            <a:ext cx="436000" cy="316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1" name="Shape 411"/>
          <p:cNvSpPr txBox="1"/>
          <p:nvPr/>
        </p:nvSpPr>
        <p:spPr>
          <a:xfrm>
            <a:off x="5987467" y="1898633"/>
            <a:ext cx="1490000" cy="48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600">
                <a:latin typeface="微软雅黑" panose="020B0503020204020204" charset="-122"/>
                <a:ea typeface="微软雅黑" panose="020B0503020204020204" charset="-122"/>
              </a:rPr>
              <a:t>bundle-0.js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2037267" y="4368233"/>
            <a:ext cx="1490000" cy="48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600">
                <a:latin typeface="微软雅黑" panose="020B0503020204020204" charset="-122"/>
                <a:ea typeface="微软雅黑" panose="020B0503020204020204" charset="-122"/>
              </a:rPr>
              <a:t>bundle-1.js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4503900" y="5214333"/>
            <a:ext cx="1490000" cy="48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600">
                <a:latin typeface="微软雅黑" panose="020B0503020204020204" charset="-122"/>
                <a:ea typeface="微软雅黑" panose="020B0503020204020204" charset="-122"/>
              </a:rPr>
              <a:t>bundle-2.js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9065167" y="4368233"/>
            <a:ext cx="1490000" cy="484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600">
                <a:latin typeface="微软雅黑" panose="020B0503020204020204" charset="-122"/>
                <a:ea typeface="微软雅黑" panose="020B0503020204020204" charset="-122"/>
              </a:rPr>
              <a:t>bundle-3.js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NgModule</a:t>
            </a:r>
            <a:endParaRPr lang="en-GB" sz="4800">
              <a:solidFill>
                <a:srgbClr val="1976D2"/>
              </a:solidFill>
            </a:endParaRPr>
          </a:p>
        </p:txBody>
      </p:sp>
      <p:sp>
        <p:nvSpPr>
          <p:cNvPr id="420" name="Shape 420"/>
          <p:cNvSpPr/>
          <p:nvPr/>
        </p:nvSpPr>
        <p:spPr>
          <a:xfrm>
            <a:off x="5933300" y="3983000"/>
            <a:ext cx="325400" cy="281433"/>
          </a:xfrm>
          <a:prstGeom prst="flowChartExtra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21" name="Shape 421"/>
          <p:cNvCxnSpPr/>
          <p:nvPr/>
        </p:nvCxnSpPr>
        <p:spPr>
          <a:xfrm>
            <a:off x="2979633" y="3983000"/>
            <a:ext cx="591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2" name="Shape 422"/>
          <p:cNvSpPr/>
          <p:nvPr/>
        </p:nvSpPr>
        <p:spPr>
          <a:xfrm>
            <a:off x="2702400" y="2987200"/>
            <a:ext cx="1440400" cy="99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800" b="1">
                <a:latin typeface="微软雅黑" panose="020B0503020204020204" charset="-122"/>
                <a:ea typeface="微软雅黑" panose="020B0503020204020204" charset="-122"/>
              </a:rPr>
              <a:t>文件体积</a:t>
            </a:r>
          </a:p>
        </p:txBody>
      </p:sp>
      <p:sp>
        <p:nvSpPr>
          <p:cNvPr id="423" name="Shape 423"/>
          <p:cNvSpPr/>
          <p:nvPr/>
        </p:nvSpPr>
        <p:spPr>
          <a:xfrm>
            <a:off x="8272196" y="2987200"/>
            <a:ext cx="1440400" cy="99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1800" b="1">
                <a:latin typeface="微软雅黑" panose="020B0503020204020204" charset="-122"/>
                <a:ea typeface="微软雅黑" panose="020B0503020204020204" charset="-122"/>
              </a:rPr>
              <a:t>请求数量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560705" y="4905570"/>
            <a:ext cx="11070400" cy="630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CN" alt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这里需要取得一个平衡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利用</a:t>
            </a:r>
            <a:r>
              <a:rPr lang="en-US" altLang="zh-CN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Router</a:t>
            </a:r>
            <a:r>
              <a:rPr lang="zh-CN" altLang="en-US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NgModule</a:t>
            </a:r>
            <a:r>
              <a:rPr lang="zh-CN" altLang="en-US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配合实现异步模块</a:t>
            </a:r>
          </a:p>
        </p:txBody>
      </p:sp>
      <p:pic>
        <p:nvPicPr>
          <p:cNvPr id="2" name="图片 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50" y="1685925"/>
            <a:ext cx="4813300" cy="44018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zh-CN" altLang="en-US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第三个核心概念：路由</a:t>
            </a:r>
            <a:r>
              <a:rPr lang="en-US" altLang="zh-CN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(Router)</a:t>
            </a:r>
          </a:p>
        </p:txBody>
      </p:sp>
      <p:pic>
        <p:nvPicPr>
          <p:cNvPr id="441" name="Shape 44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36599" y="2440292"/>
            <a:ext cx="11366501" cy="27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1989833" y="5737067"/>
            <a:ext cx="8052000" cy="662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NiceFish的路由树结构（局部）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静态路由</a:t>
            </a:r>
          </a:p>
        </p:txBody>
      </p:sp>
      <p:pic>
        <p:nvPicPr>
          <p:cNvPr id="435" name="Shape 4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639932" y="1759765"/>
            <a:ext cx="8912132" cy="3338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zh-CN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异步路由</a:t>
            </a:r>
          </a:p>
        </p:txBody>
      </p:sp>
      <p:pic>
        <p:nvPicPr>
          <p:cNvPr id="429" name="Shape 42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442335" y="1412240"/>
            <a:ext cx="5307330" cy="403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内容提要</a:t>
            </a:r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415290" y="1247140"/>
            <a:ext cx="11361420" cy="4881245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第一块内容：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Angular-CLI安装配置</a:t>
            </a:r>
            <a:endParaRPr lang="en-GB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第二块内容：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Angular中的3大核心概念</a:t>
            </a:r>
            <a:endParaRPr lang="en-GB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0" rtl="0">
              <a:lnSpc>
                <a:spcPct val="120000"/>
              </a:lnSpc>
              <a:spcBef>
                <a:spcPts val="0"/>
              </a:spcBef>
              <a:buFont typeface="Wingdings" panose="05000000000000000000" charset="0"/>
            </a:pP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Component,Module,Route</a:t>
            </a:r>
            <a:endParaRPr lang="en-GB"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第三块内容：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Angular核心架构思想 </a:t>
            </a:r>
            <a:endParaRPr lang="en-GB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0" rtl="0">
              <a:lnSpc>
                <a:spcPct val="120000"/>
              </a:lnSpc>
              <a:spcBef>
                <a:spcPts val="0"/>
              </a:spcBef>
              <a:buFont typeface="Wingdings" panose="05000000000000000000" charset="0"/>
            </a:pP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组件化、依赖注入、数据绑定</a:t>
            </a:r>
            <a:endParaRPr lang="en-GB">
              <a:latin typeface="微软雅黑" panose="020B0503020204020204" charset="-122"/>
              <a:ea typeface="微软雅黑" panose="020B0503020204020204" charset="-122"/>
            </a:endParaRP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第四块内容：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UI库 </a:t>
            </a:r>
            <a:endParaRPr lang="en-GB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lvl="1" indent="0" rtl="0">
              <a:lnSpc>
                <a:spcPct val="120000"/>
              </a:lnSpc>
              <a:spcBef>
                <a:spcPts val="0"/>
              </a:spcBef>
              <a:buFont typeface="Wingdings" panose="05000000000000000000" charset="0"/>
            </a:pP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Angular-Material,Prime-NG,ng</a:t>
            </a:r>
            <a:r>
              <a:rPr lang="en-US" alt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alt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en-GB" sz="220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</a:rPr>
              <a:t>ootstrap,ionic</a:t>
            </a:r>
          </a:p>
          <a:p>
            <a:pPr marL="571500" lvl="0" indent="-342900" rtl="0">
              <a:lnSpc>
                <a:spcPct val="120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第五块内容：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NiceFish</a:t>
            </a:r>
          </a:p>
        </p:txBody>
      </p:sp>
      <p:sp>
        <p:nvSpPr>
          <p:cNvPr id="149" name="Shape 149"/>
          <p:cNvSpPr/>
          <p:nvPr/>
        </p:nvSpPr>
        <p:spPr>
          <a:xfrm>
            <a:off x="631190" y="1261110"/>
            <a:ext cx="7091680" cy="1797685"/>
          </a:xfrm>
          <a:prstGeom prst="rect">
            <a:avLst/>
          </a:prstGeom>
          <a:noFill/>
          <a:ln w="25400" cap="flat" cmpd="sng">
            <a:solidFill>
              <a:srgbClr val="C9394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7869020" y="1896070"/>
            <a:ext cx="4397600" cy="54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这块是必须数量掌握的内容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7869020" y="3263303"/>
            <a:ext cx="4397600" cy="54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这块是加分项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7869020" y="4897270"/>
            <a:ext cx="4397600" cy="54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这块是给你拿来参考（抄）的</a:t>
            </a:r>
          </a:p>
        </p:txBody>
      </p:sp>
      <p:sp>
        <p:nvSpPr>
          <p:cNvPr id="3" name="Shape 149"/>
          <p:cNvSpPr/>
          <p:nvPr/>
        </p:nvSpPr>
        <p:spPr>
          <a:xfrm>
            <a:off x="631190" y="3140075"/>
            <a:ext cx="7091680" cy="1195705"/>
          </a:xfrm>
          <a:prstGeom prst="rect">
            <a:avLst/>
          </a:prstGeom>
          <a:noFill/>
          <a:ln w="25400" cap="flat" cmpd="sng">
            <a:solidFill>
              <a:srgbClr val="C9394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Shape 149"/>
          <p:cNvSpPr/>
          <p:nvPr/>
        </p:nvSpPr>
        <p:spPr>
          <a:xfrm>
            <a:off x="631190" y="4416425"/>
            <a:ext cx="7091680" cy="1711960"/>
          </a:xfrm>
          <a:prstGeom prst="rect">
            <a:avLst/>
          </a:prstGeom>
          <a:noFill/>
          <a:ln w="25400" cap="flat" cmpd="sng">
            <a:solidFill>
              <a:srgbClr val="C9394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-119333" y="-45900"/>
            <a:ext cx="12375600" cy="6995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3" name="Shape 463"/>
          <p:cNvSpPr txBox="1"/>
          <p:nvPr/>
        </p:nvSpPr>
        <p:spPr>
          <a:xfrm>
            <a:off x="526477" y="3020935"/>
            <a:ext cx="10970400" cy="86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CN" alt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第三块：</a:t>
            </a:r>
            <a:r>
              <a:rPr lang="en-US" altLang="zh-CN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Angular</a:t>
            </a:r>
            <a:r>
              <a:rPr lang="zh-CN" altLang="en-US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核心架构思想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DI</a:t>
            </a:r>
            <a:endParaRPr lang="en-GB" sz="4800">
              <a:solidFill>
                <a:srgbClr val="1976D2"/>
              </a:solidFill>
            </a:endParaRPr>
          </a:p>
        </p:txBody>
      </p:sp>
      <p:pic>
        <p:nvPicPr>
          <p:cNvPr id="469" name="Shape 46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937967" y="1808968"/>
            <a:ext cx="8155435" cy="4307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1000"/>
              <a:buFont typeface="Arial" panose="020B0604020202020204"/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DI</a:t>
            </a:r>
          </a:p>
        </p:txBody>
      </p:sp>
      <p:sp>
        <p:nvSpPr>
          <p:cNvPr id="475" name="Shape 475"/>
          <p:cNvSpPr/>
          <p:nvPr/>
        </p:nvSpPr>
        <p:spPr>
          <a:xfrm>
            <a:off x="8267033" y="2309767"/>
            <a:ext cx="2170800" cy="656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65" b="1">
                <a:latin typeface="微软雅黑" panose="020B0503020204020204" charset="-122"/>
                <a:ea typeface="微软雅黑" panose="020B0503020204020204" charset="-122"/>
              </a:rPr>
              <a:t>Parent Injector</a:t>
            </a:r>
          </a:p>
        </p:txBody>
      </p:sp>
      <p:sp>
        <p:nvSpPr>
          <p:cNvPr id="476" name="Shape 476"/>
          <p:cNvSpPr/>
          <p:nvPr/>
        </p:nvSpPr>
        <p:spPr>
          <a:xfrm>
            <a:off x="8267033" y="4434869"/>
            <a:ext cx="2170800" cy="656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75757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65" b="1">
                <a:latin typeface="微软雅黑" panose="020B0503020204020204" charset="-122"/>
                <a:ea typeface="微软雅黑" panose="020B0503020204020204" charset="-122"/>
              </a:rPr>
              <a:t>Child Injector</a:t>
            </a:r>
          </a:p>
        </p:txBody>
      </p:sp>
      <p:cxnSp>
        <p:nvCxnSpPr>
          <p:cNvPr id="477" name="Shape 477"/>
          <p:cNvCxnSpPr>
            <a:stCxn id="476" idx="0"/>
            <a:endCxn id="475" idx="2"/>
          </p:cNvCxnSpPr>
          <p:nvPr/>
        </p:nvCxnSpPr>
        <p:spPr>
          <a:xfrm rot="10800000">
            <a:off x="9352433" y="2966069"/>
            <a:ext cx="0" cy="1468800"/>
          </a:xfrm>
          <a:prstGeom prst="straightConnector1">
            <a:avLst/>
          </a:prstGeom>
          <a:noFill/>
          <a:ln w="9525" cap="flat" cmpd="sng">
            <a:solidFill>
              <a:srgbClr val="757575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78" name="Shape 47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33632" y="2966133"/>
            <a:ext cx="5521349" cy="1468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Shape 479"/>
          <p:cNvSpPr/>
          <p:nvPr/>
        </p:nvSpPr>
        <p:spPr>
          <a:xfrm>
            <a:off x="2632932" y="2577200"/>
            <a:ext cx="5619276" cy="561956"/>
          </a:xfrm>
          <a:custGeom>
            <a:avLst/>
            <a:gdLst/>
            <a:ahLst/>
            <a:cxnLst/>
            <a:rect l="0" t="0" r="0" b="0"/>
            <a:pathLst>
              <a:path w="167340" h="16546" extrusionOk="0">
                <a:moveTo>
                  <a:pt x="0" y="16546"/>
                </a:moveTo>
                <a:cubicBezTo>
                  <a:pt x="22799" y="8102"/>
                  <a:pt x="47573" y="5724"/>
                  <a:pt x="71806" y="3746"/>
                </a:cubicBezTo>
                <a:cubicBezTo>
                  <a:pt x="103569" y="1152"/>
                  <a:pt x="135470" y="0"/>
                  <a:pt x="16734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480" name="Shape 480"/>
          <p:cNvSpPr/>
          <p:nvPr/>
        </p:nvSpPr>
        <p:spPr>
          <a:xfrm rot="10800000" flipH="1">
            <a:off x="3205300" y="4044511"/>
            <a:ext cx="5047532" cy="738888"/>
          </a:xfrm>
          <a:custGeom>
            <a:avLst/>
            <a:gdLst/>
            <a:ahLst/>
            <a:cxnLst/>
            <a:rect l="0" t="0" r="0" b="0"/>
            <a:pathLst>
              <a:path w="167340" h="16546" extrusionOk="0">
                <a:moveTo>
                  <a:pt x="0" y="16546"/>
                </a:moveTo>
                <a:cubicBezTo>
                  <a:pt x="22799" y="8102"/>
                  <a:pt x="47573" y="5724"/>
                  <a:pt x="71806" y="3746"/>
                </a:cubicBezTo>
                <a:cubicBezTo>
                  <a:pt x="103569" y="1152"/>
                  <a:pt x="135470" y="0"/>
                  <a:pt x="16734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stealth" w="lg" len="lg"/>
          </a:ln>
        </p:spPr>
      </p:sp>
      <p:sp>
        <p:nvSpPr>
          <p:cNvPr id="481" name="Shape 481"/>
          <p:cNvSpPr txBox="1"/>
          <p:nvPr/>
        </p:nvSpPr>
        <p:spPr>
          <a:xfrm>
            <a:off x="1333633" y="5324567"/>
            <a:ext cx="9104000" cy="699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注射器（Injector） 也是一个树型结构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DI</a:t>
            </a:r>
            <a:endParaRPr lang="en-GB" sz="4800">
              <a:solidFill>
                <a:srgbClr val="1976D2"/>
              </a:solidFill>
            </a:endParaRPr>
          </a:p>
        </p:txBody>
      </p:sp>
      <p:pic>
        <p:nvPicPr>
          <p:cNvPr id="487" name="Shape 48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616765" y="1729065"/>
            <a:ext cx="8958497" cy="424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1000"/>
              <a:buFont typeface="Arial" panose="020B0604020202020204"/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DI</a:t>
            </a:r>
            <a:endParaRPr lang="en-GB" sz="4800">
              <a:solidFill>
                <a:srgbClr val="1976D2"/>
              </a:solidFill>
            </a:endParaRPr>
          </a:p>
        </p:txBody>
      </p:sp>
      <p:sp>
        <p:nvSpPr>
          <p:cNvPr id="493" name="Shape 493"/>
          <p:cNvSpPr txBox="1"/>
          <p:nvPr/>
        </p:nvSpPr>
        <p:spPr>
          <a:xfrm>
            <a:off x="575945" y="1757045"/>
            <a:ext cx="10879455" cy="258508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609600" lvl="0" indent="-571500" rtl="0">
              <a:lnSpc>
                <a:spcPct val="2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每一个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HTML</a:t>
            </a: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标签上面都会有一个注射器实例</a:t>
            </a:r>
            <a:endParaRPr lang="en-GB" sz="2200" b="1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609600" lvl="0" indent="-571500" rtl="0">
              <a:lnSpc>
                <a:spcPct val="250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Wingdings" panose="05000000000000000000" charset="0"/>
              <a:buChar char="Ø"/>
            </a:pP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注射是通过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constructor</a:t>
            </a: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进行的</a:t>
            </a:r>
          </a:p>
          <a:p>
            <a:pPr marL="609600" lvl="0" indent="-571500" rtl="0">
              <a:lnSpc>
                <a:spcPct val="250000"/>
              </a:lnSpc>
              <a:spcBef>
                <a:spcPts val="0"/>
              </a:spcBef>
              <a:buSzPct val="100000"/>
              <a:buFont typeface="Wingdings" panose="05000000000000000000" charset="0"/>
              <a:buChar char="Ø"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@Injectable</a:t>
            </a: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@Component</a:t>
            </a:r>
            <a:r>
              <a:rPr lang="zh-CN" alt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的子类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x="719300" y="5059400"/>
            <a:ext cx="10592800" cy="67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6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3"/>
              </a:rPr>
              <a:t>https://vsavkin.com/dependency-injection-in-angular-1-and-angular-2-d69589979c18#.3ptlx48zf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x="719300" y="5490167"/>
            <a:ext cx="10736400" cy="56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6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4"/>
              </a:rPr>
              <a:t>https://my.oschina.net/mumu/blog/775695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DataBinding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662305" y="2663190"/>
            <a:ext cx="10866120" cy="57023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3"/>
              </a:rPr>
              <a:t>http://blog.thoughtram.io/angular/2016/02/22/angular-2-change-detection-explained.html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662600" y="3447570"/>
            <a:ext cx="10866800" cy="48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 sz="18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4"/>
              </a:rPr>
              <a:t>http://pascalprecht.github.io/slides/angular-2-change-detection-explained/#/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480695" y="4739200"/>
            <a:ext cx="11070400" cy="630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CN" altLang="en-US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这两篇长长长长的文章，非常详细地解释了数据绑定机制，挑战一下？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/>
        </p:nvSpPr>
        <p:spPr>
          <a:xfrm>
            <a:off x="-91393" y="-46535"/>
            <a:ext cx="12375600" cy="6995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65"/>
          </a:p>
        </p:txBody>
      </p:sp>
      <p:sp>
        <p:nvSpPr>
          <p:cNvPr id="508" name="Shape 508"/>
          <p:cNvSpPr txBox="1"/>
          <p:nvPr/>
        </p:nvSpPr>
        <p:spPr>
          <a:xfrm>
            <a:off x="1827000" y="3020300"/>
            <a:ext cx="8538000" cy="86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CN" alt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第四块：</a:t>
            </a:r>
            <a:r>
              <a:rPr lang="en-US" altLang="zh-CN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UI</a:t>
            </a:r>
            <a:r>
              <a:rPr lang="zh-CN" altLang="en-US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库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UI Libraries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622300" y="1657700"/>
            <a:ext cx="10786800" cy="436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marL="571500" lvl="0" indent="-342900" rtl="0">
              <a:lnSpc>
                <a:spcPct val="150000"/>
              </a:lnSpc>
              <a:spcBef>
                <a:spcPts val="1400"/>
              </a:spcBef>
              <a:buClr>
                <a:srgbClr val="212121"/>
              </a:buClr>
              <a:buFont typeface="Wingdings" panose="05000000000000000000" charset="0"/>
              <a:buChar char="Ø"/>
            </a:pPr>
            <a:r>
              <a:rPr lang="en-GB" sz="24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3" action="ppaction://hlinkfile"/>
              </a:rPr>
              <a:t>ng</a:t>
            </a:r>
            <a:r>
              <a:rPr lang="en-US" altLang="en-GB" sz="24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3" action="ppaction://hlinkfile"/>
              </a:rPr>
              <a:t>2</a:t>
            </a:r>
            <a:r>
              <a:rPr lang="en-GB" sz="24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3" action="ppaction://hlinkfile"/>
              </a:rPr>
              <a:t>-bootstrap</a:t>
            </a:r>
            <a:r>
              <a:rPr lang="en-GB" sz="24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is currently available.</a:t>
            </a:r>
          </a:p>
          <a:p>
            <a:pPr marL="571500" lvl="0" indent="-342900" rtl="0">
              <a:lnSpc>
                <a:spcPct val="150000"/>
              </a:lnSpc>
              <a:spcBef>
                <a:spcPts val="1400"/>
              </a:spcBef>
              <a:buClr>
                <a:srgbClr val="212121"/>
              </a:buClr>
              <a:buFont typeface="Wingdings" panose="05000000000000000000" charset="0"/>
              <a:buChar char="Ø"/>
            </a:pPr>
            <a:r>
              <a:rPr lang="en-GB" sz="24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4"/>
              </a:rPr>
              <a:t>PrimeNG</a:t>
            </a:r>
            <a:r>
              <a:rPr lang="en-GB" sz="24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has largest number of components.</a:t>
            </a:r>
          </a:p>
          <a:p>
            <a:pPr marL="571500" lvl="0" indent="-342900" rtl="0">
              <a:lnSpc>
                <a:spcPct val="150000"/>
              </a:lnSpc>
              <a:spcBef>
                <a:spcPts val="1400"/>
              </a:spcBef>
              <a:buClr>
                <a:srgbClr val="212121"/>
              </a:buClr>
              <a:buFont typeface="Wingdings" panose="05000000000000000000" charset="0"/>
              <a:buChar char="Ø"/>
            </a:pPr>
            <a:r>
              <a:rPr lang="en-GB" sz="24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5"/>
              </a:rPr>
              <a:t>Angular-Material2</a:t>
            </a:r>
            <a:r>
              <a:rPr lang="en-GB" sz="24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from Angular team.</a:t>
            </a:r>
          </a:p>
          <a:p>
            <a:pPr marL="571500" lvl="0" indent="-342900" rtl="0">
              <a:lnSpc>
                <a:spcPct val="150000"/>
              </a:lnSpc>
              <a:spcBef>
                <a:spcPts val="1400"/>
              </a:spcBef>
              <a:buClr>
                <a:srgbClr val="212121"/>
              </a:buClr>
              <a:buFont typeface="Wingdings" panose="05000000000000000000" charset="0"/>
              <a:buChar char="Ø"/>
            </a:pPr>
            <a:r>
              <a:rPr lang="en-GB" sz="2400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6"/>
              </a:rPr>
              <a:t>Ionic</a:t>
            </a:r>
            <a:r>
              <a:rPr lang="en-GB" sz="24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is very popular.</a:t>
            </a:r>
          </a:p>
        </p:txBody>
      </p:sp>
      <p:sp>
        <p:nvSpPr>
          <p:cNvPr id="515" name="Shape 515"/>
          <p:cNvSpPr txBox="1"/>
          <p:nvPr/>
        </p:nvSpPr>
        <p:spPr>
          <a:xfrm>
            <a:off x="956200" y="5725587"/>
            <a:ext cx="10279600" cy="690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3200">
                <a:latin typeface="微软雅黑" panose="020B0503020204020204" charset="-122"/>
                <a:ea typeface="微软雅黑" panose="020B0503020204020204" charset="-122"/>
              </a:rPr>
              <a:t>What if there is no ANSI C standard library?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UI Libraries</a:t>
            </a:r>
          </a:p>
        </p:txBody>
      </p:sp>
      <p:pic>
        <p:nvPicPr>
          <p:cNvPr id="521" name="Shape 5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588549" y="1538769"/>
            <a:ext cx="9014900" cy="3905967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Shape 522"/>
          <p:cNvSpPr txBox="1"/>
          <p:nvPr/>
        </p:nvSpPr>
        <p:spPr>
          <a:xfrm>
            <a:off x="16" y="5709567"/>
            <a:ext cx="12192000" cy="73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4" action="ppaction://hlinkfile"/>
              </a:rPr>
              <a:t>Angular-Material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UI Libraries</a:t>
            </a:r>
          </a:p>
        </p:txBody>
      </p:sp>
      <p:pic>
        <p:nvPicPr>
          <p:cNvPr id="528" name="Shape 5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246249" y="1738116"/>
            <a:ext cx="7699500" cy="3772416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Shape 529"/>
          <p:cNvSpPr txBox="1"/>
          <p:nvPr/>
        </p:nvSpPr>
        <p:spPr>
          <a:xfrm>
            <a:off x="-16" y="5691033"/>
            <a:ext cx="12192000" cy="73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4"/>
              </a:rPr>
              <a:t>PrimeNG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-119333" y="-45900"/>
            <a:ext cx="12375600" cy="6995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65"/>
          </a:p>
        </p:txBody>
      </p:sp>
      <p:sp>
        <p:nvSpPr>
          <p:cNvPr id="160" name="Shape 160"/>
          <p:cNvSpPr txBox="1"/>
          <p:nvPr/>
        </p:nvSpPr>
        <p:spPr>
          <a:xfrm>
            <a:off x="1827000" y="3020300"/>
            <a:ext cx="8538000" cy="86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CN" alt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第一块：</a:t>
            </a:r>
            <a:r>
              <a:rPr 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Angular-</a:t>
            </a:r>
            <a:r>
              <a:rPr lang="en-US" alt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CLI</a:t>
            </a:r>
            <a:r>
              <a:rPr lang="zh-CN" altLang="en-US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安装配置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UI Libraries</a:t>
            </a:r>
          </a:p>
        </p:txBody>
      </p:sp>
      <p:pic>
        <p:nvPicPr>
          <p:cNvPr id="535" name="Shape 53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120820" y="1712484"/>
            <a:ext cx="5950364" cy="3409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Shape 536"/>
          <p:cNvSpPr txBox="1"/>
          <p:nvPr/>
        </p:nvSpPr>
        <p:spPr>
          <a:xfrm>
            <a:off x="621665" y="5337175"/>
            <a:ext cx="10786745" cy="73088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zh-CN" altLang="en-US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强烈推荐</a:t>
            </a:r>
            <a:r>
              <a:rPr lang="zh-CN" alt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4" action="ppaction://hlinkfile"/>
              </a:rPr>
              <a:t>ng</a:t>
            </a:r>
            <a:r>
              <a:rPr lang="en-US" alt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4" action="ppaction://hlinkfile"/>
              </a:rPr>
              <a:t>2</a:t>
            </a: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4" action="ppaction://hlinkfile"/>
              </a:rPr>
              <a:t>-bootstrap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UI Libraries</a:t>
            </a:r>
          </a:p>
        </p:txBody>
      </p:sp>
      <p:sp>
        <p:nvSpPr>
          <p:cNvPr id="542" name="Shape 542"/>
          <p:cNvSpPr txBox="1"/>
          <p:nvPr/>
        </p:nvSpPr>
        <p:spPr>
          <a:xfrm>
            <a:off x="0" y="5480677"/>
            <a:ext cx="12192000" cy="73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ionic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10797" y="1773867"/>
            <a:ext cx="3209800" cy="3631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/>
        </p:nvSpPr>
        <p:spPr>
          <a:xfrm>
            <a:off x="-119333" y="-45900"/>
            <a:ext cx="12375600" cy="69956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30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9" name="Shape 549"/>
          <p:cNvSpPr txBox="1"/>
          <p:nvPr/>
        </p:nvSpPr>
        <p:spPr>
          <a:xfrm>
            <a:off x="601267" y="3020300"/>
            <a:ext cx="10934400" cy="863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CN" alt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第五块：</a:t>
            </a:r>
            <a:r>
              <a:rPr lang="en-GB" sz="3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NiceFish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所有实例代码都在这里</a:t>
            </a:r>
          </a:p>
        </p:txBody>
      </p:sp>
      <p:sp>
        <p:nvSpPr>
          <p:cNvPr id="119" name="Shape 119"/>
          <p:cNvSpPr txBox="1"/>
          <p:nvPr/>
        </p:nvSpPr>
        <p:spPr>
          <a:xfrm>
            <a:off x="542200" y="5933500"/>
            <a:ext cx="11107600" cy="74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1800" u="sng">
                <a:solidFill>
                  <a:schemeClr val="hlink"/>
                </a:solidFill>
                <a:latin typeface="微软雅黑" panose="020B0503020204020204" charset="-122"/>
                <a:ea typeface="微软雅黑" panose="020B0503020204020204" charset="-122"/>
                <a:hlinkClick r:id="rId3"/>
              </a:rPr>
              <a:t>http://git.oschina.net/mumu-osc/NiceFish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3244933" y="1458567"/>
            <a:ext cx="5702144" cy="4474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如何</a:t>
            </a: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部署到Tomcat</a:t>
            </a:r>
            <a:r>
              <a:rPr lang="zh-CN" alt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？</a:t>
            </a:r>
          </a:p>
        </p:txBody>
      </p:sp>
      <p:pic>
        <p:nvPicPr>
          <p:cNvPr id="448" name="Shape 44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338867" y="1707933"/>
            <a:ext cx="5514264" cy="4159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Angular中文社区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116200" y="1810233"/>
            <a:ext cx="3959599" cy="395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525055" y="1711472"/>
            <a:ext cx="111076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400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谢谢</a:t>
            </a:r>
          </a:p>
        </p:txBody>
      </p:sp>
      <p:sp>
        <p:nvSpPr>
          <p:cNvPr id="3" name="Shape 133"/>
          <p:cNvSpPr txBox="1"/>
          <p:nvPr/>
        </p:nvSpPr>
        <p:spPr>
          <a:xfrm>
            <a:off x="525055" y="3010525"/>
            <a:ext cx="11107600" cy="74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3" action="ppaction://hlinkfile"/>
              </a:rPr>
              <a:t>https://my.oschina.net/mumu/blog</a:t>
            </a:r>
            <a:endParaRPr 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Shape 133"/>
          <p:cNvSpPr txBox="1"/>
          <p:nvPr/>
        </p:nvSpPr>
        <p:spPr>
          <a:xfrm>
            <a:off x="525055" y="4048750"/>
            <a:ext cx="11107600" cy="74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CN" alt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请订阅：</a:t>
            </a:r>
            <a:r>
              <a:rPr lang="zh-CN" altLang="en-GB" sz="220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  <a:hlinkClick r:id="rId4"/>
              </a:rPr>
              <a:t>我的优酷频道</a:t>
            </a:r>
            <a:endParaRPr lang="zh-CN" altLang="en-GB" sz="2200">
              <a:solidFill>
                <a:srgbClr val="21212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/>
        </p:nvSpPr>
        <p:spPr>
          <a:xfrm>
            <a:off x="487680" y="303530"/>
            <a:ext cx="11107420" cy="69469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zh-CN" altLang="en-GB" sz="300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特别感谢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105535"/>
            <a:ext cx="4871085" cy="51765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-55367" y="0"/>
            <a:ext cx="1224736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674900" y="5010478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25000"/>
              <a:buFont typeface="Arial" panose="020B0604020202020204"/>
              <a:buNone/>
            </a:pPr>
            <a:r>
              <a:rPr lang="en-GB" sz="30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2009, front-end big bang...</a:t>
            </a:r>
          </a:p>
        </p:txBody>
      </p:sp>
      <p:pic>
        <p:nvPicPr>
          <p:cNvPr id="167" name="Shape 16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149983" y="2872733"/>
            <a:ext cx="3892032" cy="1621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Tool Chains based on NodeJS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202686" y="2736346"/>
            <a:ext cx="2846799" cy="794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4313808" y="4096884"/>
            <a:ext cx="2846799" cy="724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2383360" y="5331735"/>
            <a:ext cx="865733" cy="972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733741" y="2700587"/>
            <a:ext cx="865765" cy="86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2307305" y="2555662"/>
            <a:ext cx="1017845" cy="115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4376049" y="1183651"/>
            <a:ext cx="3069031" cy="127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x="8272658" y="4052935"/>
            <a:ext cx="20193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10"/>
          <a:stretch>
            <a:fillRect/>
          </a:stretch>
        </p:blipFill>
        <p:spPr>
          <a:xfrm>
            <a:off x="8773374" y="5188966"/>
            <a:ext cx="1017865" cy="762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11"/>
          <a:stretch>
            <a:fillRect/>
          </a:stretch>
        </p:blipFill>
        <p:spPr>
          <a:xfrm>
            <a:off x="2176832" y="3819959"/>
            <a:ext cx="1278765" cy="1278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Angular-CLI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385700" y="5216767"/>
            <a:ext cx="11260000" cy="956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把所有零散的Node工具都集成起来多好啊！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3024567" y="3886352"/>
            <a:ext cx="865732" cy="86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596567" y="3886335"/>
            <a:ext cx="865765" cy="865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628500" y="3979607"/>
            <a:ext cx="2919799" cy="679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8139565" y="3915541"/>
            <a:ext cx="865732" cy="807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5018702" y="1279469"/>
            <a:ext cx="2155867" cy="2155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1475849" y="3833201"/>
            <a:ext cx="865733" cy="97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/>
        </p:nvSpPr>
        <p:spPr>
          <a:xfrm>
            <a:off x="466000" y="5079477"/>
            <a:ext cx="11260000" cy="956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 b="1" u="sng">
                <a:solidFill>
                  <a:schemeClr val="hlink"/>
                </a:solidFill>
                <a:latin typeface="微软雅黑" panose="020B0503020204020204" charset="-122"/>
                <a:ea typeface="微软雅黑" panose="020B0503020204020204" charset="-122"/>
                <a:hlinkClick r:id="rId3"/>
              </a:rPr>
              <a:t>Angular-CLI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is more than a tool,it is a </a:t>
            </a:r>
            <a:r>
              <a:rPr lang="en-GB" sz="2200" b="1" u="sng">
                <a:solidFill>
                  <a:srgbClr val="0097A7"/>
                </a:solidFill>
                <a:latin typeface="微软雅黑" panose="020B0503020204020204" charset="-122"/>
                <a:ea typeface="微软雅黑" panose="020B0503020204020204" charset="-122"/>
                <a:hlinkClick r:id="rId4"/>
              </a:rPr>
              <a:t>PLATFORM</a:t>
            </a:r>
            <a:r>
              <a:rPr lang="en-GB" sz="2200" b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!</a:t>
            </a:r>
          </a:p>
        </p:txBody>
      </p:sp>
      <p:pic>
        <p:nvPicPr>
          <p:cNvPr id="199" name="Shape 19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417967" y="1637932"/>
            <a:ext cx="5195467" cy="3175733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>
            <a:spLocks noGrp="1"/>
          </p:cNvSpPr>
          <p:nvPr>
            <p:ph type="title"/>
          </p:nvPr>
        </p:nvSpPr>
        <p:spPr>
          <a:xfrm>
            <a:off x="415600" y="390167"/>
            <a:ext cx="11360800" cy="763600"/>
          </a:xfrm>
          <a:prstGeom prst="rect">
            <a:avLst/>
          </a:prstGeom>
        </p:spPr>
        <p:txBody>
          <a:bodyPr lIns="121900" tIns="121900" rIns="121900" bIns="121900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Angular-CLI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/>
        </p:nvSpPr>
        <p:spPr>
          <a:xfrm>
            <a:off x="622300" y="139700"/>
            <a:ext cx="10786800" cy="115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>
            <a:noAutofit/>
          </a:bodyPr>
          <a:lstStyle/>
          <a:p>
            <a:pPr lvl="0" algn="l" rtl="0">
              <a:spcBef>
                <a:spcPts val="0"/>
              </a:spcBef>
              <a:buClr>
                <a:schemeClr val="dk1"/>
              </a:buClr>
              <a:buNone/>
            </a:pPr>
            <a:r>
              <a:rPr lang="en-GB" sz="3000" b="1">
                <a:solidFill>
                  <a:srgbClr val="1976D2"/>
                </a:solidFill>
                <a:latin typeface="微软雅黑" panose="020B0503020204020204" charset="-122"/>
                <a:ea typeface="微软雅黑" panose="020B0503020204020204" charset="-122"/>
              </a:rPr>
              <a:t>Angular-CLI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655955" y="1697355"/>
            <a:ext cx="10879455" cy="303403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 b="1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r>
              <a:rPr lang="en-GB" sz="2200" b="1" dirty="0" err="1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npm</a:t>
            </a:r>
            <a:r>
              <a:rPr lang="en-GB" sz="2200" b="1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 install -g </a:t>
            </a:r>
            <a:r>
              <a:rPr lang="en-US" altLang="zh-CN" sz="2200" b="1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@</a:t>
            </a:r>
            <a:r>
              <a:rPr lang="en-GB" sz="2200" b="1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angular</a:t>
            </a:r>
            <a:r>
              <a:rPr lang="en-US" sz="2200" b="1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en-GB" sz="2200" b="1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cli</a:t>
            </a:r>
          </a:p>
          <a:p>
            <a:pPr lvl="0" algn="l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 b="1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&gt;ng --version</a:t>
            </a:r>
          </a:p>
          <a:p>
            <a:pPr lvl="0" algn="l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 b="1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&gt;ng help</a:t>
            </a:r>
          </a:p>
          <a:p>
            <a:pPr lvl="0" algn="l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 b="1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&gt;ng new demo</a:t>
            </a:r>
          </a:p>
          <a:p>
            <a:pPr lvl="0" algn="l" rtl="0">
              <a:lnSpc>
                <a:spcPct val="115000"/>
              </a:lnSpc>
              <a:spcBef>
                <a:spcPts val="1400"/>
              </a:spcBef>
              <a:buNone/>
            </a:pPr>
            <a:r>
              <a:rPr lang="en-GB" sz="2200" b="1" dirty="0">
                <a:solidFill>
                  <a:srgbClr val="212121"/>
                </a:solidFill>
                <a:latin typeface="微软雅黑" panose="020B0503020204020204" charset="-122"/>
                <a:ea typeface="微软雅黑" panose="020B0503020204020204" charset="-122"/>
              </a:rPr>
              <a:t>&gt;ng serve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5723255" y="1697355"/>
            <a:ext cx="5622290" cy="6623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zh-CN" altLang="en-GB" sz="22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注意，这里有可能需要正确的联网方式</a:t>
            </a:r>
          </a:p>
        </p:txBody>
      </p:sp>
      <p:sp>
        <p:nvSpPr>
          <p:cNvPr id="43" name="上箭头"/>
          <p:cNvSpPr/>
          <p:nvPr/>
        </p:nvSpPr>
        <p:spPr>
          <a:xfrm rot="5400000">
            <a:off x="5160659" y="1555316"/>
            <a:ext cx="180057" cy="945646"/>
          </a:xfrm>
          <a:prstGeom prst="upArrow">
            <a:avLst>
              <a:gd name="adj1" fmla="val 0"/>
              <a:gd name="adj2" fmla="val 191728"/>
            </a:avLst>
          </a:prstGeom>
          <a:solidFill>
            <a:srgbClr val="FFFFFF"/>
          </a:solidFill>
          <a:ln w="25400" cap="flat" cmpd="sng">
            <a:solidFill>
              <a:srgbClr val="C9394A"/>
            </a:solidFill>
            <a:prstDash val="solid"/>
            <a:round/>
          </a:ln>
          <a:effectLst>
            <a:outerShdw blurRad="50800" dist="38100" dir="2700000" algn="tl" rotWithShape="0">
              <a:srgbClr val="000000">
                <a:alpha val="39607"/>
              </a:srgbClr>
            </a:outerShdw>
          </a:effectLst>
        </p:spPr>
      </p:sp>
      <p:sp>
        <p:nvSpPr>
          <p:cNvPr id="2" name="Shape 322"/>
          <p:cNvSpPr txBox="1"/>
          <p:nvPr/>
        </p:nvSpPr>
        <p:spPr>
          <a:xfrm>
            <a:off x="93027" y="4972140"/>
            <a:ext cx="11260455" cy="6623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CN" altLang="en-US" sz="2200" b="1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公司内部</a:t>
            </a:r>
            <a:r>
              <a:rPr lang="en-US" altLang="zh-CN" sz="2200" b="1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artifactory</a:t>
            </a:r>
            <a:r>
              <a:rPr lang="zh-CN" altLang="en-US" sz="2200" b="1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源设置：</a:t>
            </a:r>
            <a:r>
              <a:rPr lang="en-US" altLang="zh-CN" sz="2200" b="1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npm</a:t>
            </a:r>
            <a:r>
              <a:rPr lang="en-US" altLang="zh-CN" sz="2200" b="1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 set registry </a:t>
            </a:r>
            <a:r>
              <a:rPr lang="en-US" altLang="zh-CN" sz="2200" b="1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xxxx</a:t>
            </a:r>
            <a:endParaRPr lang="en-US" altLang="zh-CN" sz="2200" b="1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Shape 322">
            <a:extLst>
              <a:ext uri="{FF2B5EF4-FFF2-40B4-BE49-F238E27FC236}">
                <a16:creationId xmlns:a16="http://schemas.microsoft.com/office/drawing/2014/main" id="{134A9252-ED93-49C4-B8D2-7A6C6F7EA186}"/>
              </a:ext>
            </a:extLst>
          </p:cNvPr>
          <p:cNvSpPr txBox="1"/>
          <p:nvPr/>
        </p:nvSpPr>
        <p:spPr>
          <a:xfrm>
            <a:off x="148645" y="5875200"/>
            <a:ext cx="11260455" cy="66230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zh-CN" sz="2200" b="1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node-sass</a:t>
            </a:r>
            <a:r>
              <a:rPr lang="zh-CN" altLang="en-US" sz="2200" b="1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这个包被墙，需要设置：</a:t>
            </a:r>
            <a:r>
              <a:rPr lang="en-US" altLang="zh-CN" sz="2200" b="1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npm</a:t>
            </a:r>
            <a:r>
              <a:rPr lang="en-US" altLang="zh-CN" sz="2200" b="1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 set xxx </a:t>
            </a:r>
            <a:r>
              <a:rPr lang="en-US" altLang="zh-CN" sz="2200" b="1" dirty="0" err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xxxx</a:t>
            </a:r>
            <a:endParaRPr lang="en-US" altLang="zh-CN" sz="2200" b="1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lobal Master">
  <a:themeElements>
    <a:clrScheme name="Simple Light">
      <a:dk1>
        <a:srgbClr val="212121"/>
      </a:dk1>
      <a:lt1>
        <a:srgbClr val="FFFFFF"/>
      </a:lt1>
      <a:dk2>
        <a:srgbClr val="757575"/>
      </a:dk2>
      <a:lt2>
        <a:srgbClr val="EEEEEE"/>
      </a:lt2>
      <a:accent1>
        <a:srgbClr val="595959"/>
      </a:accent1>
      <a:accent2>
        <a:srgbClr val="000000"/>
      </a:accent2>
      <a:accent3>
        <a:srgbClr val="78909C"/>
      </a:accent3>
      <a:accent4>
        <a:srgbClr val="FF49E8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Global Master">
  <a:themeElements>
    <a:clrScheme name="Simple Light">
      <a:dk1>
        <a:srgbClr val="212121"/>
      </a:dk1>
      <a:lt1>
        <a:srgbClr val="FFFFFF"/>
      </a:lt1>
      <a:dk2>
        <a:srgbClr val="757575"/>
      </a:dk2>
      <a:lt2>
        <a:srgbClr val="EEEEEE"/>
      </a:lt2>
      <a:accent1>
        <a:srgbClr val="595959"/>
      </a:accent1>
      <a:accent2>
        <a:srgbClr val="000000"/>
      </a:accent2>
      <a:accent3>
        <a:srgbClr val="78909C"/>
      </a:accent3>
      <a:accent4>
        <a:srgbClr val="FF49E8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644</Words>
  <Application>Microsoft Office PowerPoint</Application>
  <PresentationFormat>宽屏</PresentationFormat>
  <Paragraphs>150</Paragraphs>
  <Slides>47</Slides>
  <Notes>47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47</vt:i4>
      </vt:variant>
    </vt:vector>
  </HeadingPairs>
  <TitlesOfParts>
    <vt:vector size="54" baseType="lpstr">
      <vt:lpstr>Arial</vt:lpstr>
      <vt:lpstr>Roboto</vt:lpstr>
      <vt:lpstr>Wingdings</vt:lpstr>
      <vt:lpstr>微软雅黑</vt:lpstr>
      <vt:lpstr>simple-light-2</vt:lpstr>
      <vt:lpstr>Global Master</vt:lpstr>
      <vt:lpstr>1_Global Master</vt:lpstr>
      <vt:lpstr>Angular入门分享</vt:lpstr>
      <vt:lpstr>内容提要</vt:lpstr>
      <vt:lpstr>内容提要</vt:lpstr>
      <vt:lpstr>PowerPoint 演示文稿</vt:lpstr>
      <vt:lpstr>2009, front-end big bang...</vt:lpstr>
      <vt:lpstr>PowerPoint 演示文稿</vt:lpstr>
      <vt:lpstr>Angular-CLI</vt:lpstr>
      <vt:lpstr>Angular-CLI</vt:lpstr>
      <vt:lpstr>PowerPoint 演示文稿</vt:lpstr>
      <vt:lpstr>PowerPoint 演示文稿</vt:lpstr>
      <vt:lpstr>PowerPoint 演示文稿</vt:lpstr>
      <vt:lpstr>Angular-CLI</vt:lpstr>
      <vt:lpstr>Angular-CLI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所有实例代码都在这里</vt:lpstr>
      <vt:lpstr>PowerPoint 演示文稿</vt:lpstr>
      <vt:lpstr>Angular中文社区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Angular2.0视频教程</dc:title>
  <dc:creator>dell</dc:creator>
  <cp:lastModifiedBy>dell</cp:lastModifiedBy>
  <cp:revision>330</cp:revision>
  <dcterms:created xsi:type="dcterms:W3CDTF">2017-02-08T06:22:00Z</dcterms:created>
  <dcterms:modified xsi:type="dcterms:W3CDTF">2018-01-14T02:16:01Z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